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1" r:id="rId66"/>
  </p:sldIdLst>
  <p:sldSz cx="12192000" cy="6858000"/>
  <p:notesSz cx="6858000" cy="9144000"/>
  <p:embeddedFontLst>
    <p:embeddedFont>
      <p:font typeface="Century Gothic" panose="020B0502020202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jr7JxYMynxo1PBAgpfqiyFV52o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9"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imagenes editable">
  <p:cSld name="Portada imagenes editab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68" descr="Imagen que contiene Interfaz de usuario gráfica&#10;&#10;Descripción generada automáticamente"/>
          <p:cNvPicPr preferRelativeResize="0"/>
          <p:nvPr/>
        </p:nvPicPr>
        <p:blipFill rotWithShape="1">
          <a:blip r:embed="rId3">
            <a:alphaModFix/>
          </a:blip>
          <a:srcRect/>
          <a:stretch/>
        </p:blipFill>
        <p:spPr>
          <a:xfrm>
            <a:off x="0" y="0"/>
            <a:ext cx="12192000" cy="6857999"/>
          </a:xfrm>
          <a:prstGeom prst="rect">
            <a:avLst/>
          </a:prstGeom>
          <a:noFill/>
          <a:ln>
            <a:noFill/>
          </a:ln>
        </p:spPr>
      </p:pic>
      <p:sp>
        <p:nvSpPr>
          <p:cNvPr id="10" name="Google Shape;10;p68"/>
          <p:cNvSpPr>
            <a:spLocks noGrp="1"/>
          </p:cNvSpPr>
          <p:nvPr>
            <p:ph type="pic" idx="2"/>
          </p:nvPr>
        </p:nvSpPr>
        <p:spPr>
          <a:xfrm>
            <a:off x="4876800" y="314323"/>
            <a:ext cx="2352675" cy="6219827"/>
          </a:xfrm>
          <a:prstGeom prst="rect">
            <a:avLst/>
          </a:prstGeom>
          <a:solidFill>
            <a:srgbClr val="F2F2F2"/>
          </a:solidFill>
          <a:ln>
            <a:noFill/>
          </a:ln>
        </p:spPr>
      </p:sp>
      <p:sp>
        <p:nvSpPr>
          <p:cNvPr id="11" name="Google Shape;11;p68"/>
          <p:cNvSpPr>
            <a:spLocks noGrp="1"/>
          </p:cNvSpPr>
          <p:nvPr>
            <p:ph type="pic" idx="3"/>
          </p:nvPr>
        </p:nvSpPr>
        <p:spPr>
          <a:xfrm>
            <a:off x="7229476" y="314324"/>
            <a:ext cx="2271268" cy="6219825"/>
          </a:xfrm>
          <a:prstGeom prst="rect">
            <a:avLst/>
          </a:prstGeom>
          <a:solidFill>
            <a:srgbClr val="F2F2F2"/>
          </a:solidFill>
          <a:ln>
            <a:noFill/>
          </a:ln>
        </p:spPr>
      </p:sp>
      <p:sp>
        <p:nvSpPr>
          <p:cNvPr id="12" name="Google Shape;12;p68"/>
          <p:cNvSpPr>
            <a:spLocks noGrp="1"/>
          </p:cNvSpPr>
          <p:nvPr>
            <p:ph type="pic" idx="4"/>
          </p:nvPr>
        </p:nvSpPr>
        <p:spPr>
          <a:xfrm>
            <a:off x="9500743" y="314323"/>
            <a:ext cx="2352675" cy="6219826"/>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ita o idea fuerza 2">
  <p:cSld name="Cita o idea fuerza 2">
    <p:spTree>
      <p:nvGrpSpPr>
        <p:cNvPr id="1" name="Shape 60"/>
        <p:cNvGrpSpPr/>
        <p:nvPr/>
      </p:nvGrpSpPr>
      <p:grpSpPr>
        <a:xfrm>
          <a:off x="0" y="0"/>
          <a:ext cx="0" cy="0"/>
          <a:chOff x="0" y="0"/>
          <a:chExt cx="0" cy="0"/>
        </a:xfrm>
      </p:grpSpPr>
      <p:sp>
        <p:nvSpPr>
          <p:cNvPr id="61" name="Google Shape;61;p77"/>
          <p:cNvSpPr>
            <a:spLocks noGrp="1"/>
          </p:cNvSpPr>
          <p:nvPr>
            <p:ph type="pic" idx="2"/>
          </p:nvPr>
        </p:nvSpPr>
        <p:spPr>
          <a:xfrm>
            <a:off x="695325" y="1268083"/>
            <a:ext cx="10795059" cy="4573918"/>
          </a:xfrm>
          <a:prstGeom prst="rect">
            <a:avLst/>
          </a:prstGeom>
          <a:solidFill>
            <a:srgbClr val="F2F2F2"/>
          </a:solidFill>
          <a:ln>
            <a:noFill/>
          </a:ln>
        </p:spPr>
      </p:sp>
      <p:sp>
        <p:nvSpPr>
          <p:cNvPr id="62" name="Google Shape;62;p77"/>
          <p:cNvSpPr txBox="1">
            <a:spLocks noGrp="1"/>
          </p:cNvSpPr>
          <p:nvPr>
            <p:ph type="body" idx="1"/>
          </p:nvPr>
        </p:nvSpPr>
        <p:spPr>
          <a:xfrm>
            <a:off x="4311679" y="1897692"/>
            <a:ext cx="3562350" cy="3314700"/>
          </a:xfrm>
          <a:prstGeom prst="rect">
            <a:avLst/>
          </a:prstGeom>
          <a:solidFill>
            <a:schemeClr val="accent3"/>
          </a:solidFill>
          <a:ln>
            <a:noFill/>
          </a:ln>
        </p:spPr>
        <p:txBody>
          <a:bodyPr spcFirstLastPara="1" wrap="square" lIns="252000" tIns="252000" rIns="252000" bIns="252000" anchor="ctr" anchorCtr="0">
            <a:noAutofit/>
          </a:bodyPr>
          <a:lstStyle>
            <a:lvl1pPr marL="457200" marR="0" lvl="0" indent="-228600" algn="ctr" rtl="0">
              <a:lnSpc>
                <a:spcPct val="1125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xplicación por Puntos">
  <p:cSld name="Explicación por Puntos">
    <p:spTree>
      <p:nvGrpSpPr>
        <p:cNvPr id="1" name="Shape 63"/>
        <p:cNvGrpSpPr/>
        <p:nvPr/>
      </p:nvGrpSpPr>
      <p:grpSpPr>
        <a:xfrm>
          <a:off x="0" y="0"/>
          <a:ext cx="0" cy="0"/>
          <a:chOff x="0" y="0"/>
          <a:chExt cx="0" cy="0"/>
        </a:xfrm>
      </p:grpSpPr>
      <p:sp>
        <p:nvSpPr>
          <p:cNvPr id="64" name="Google Shape;64;p78"/>
          <p:cNvSpPr txBox="1">
            <a:spLocks noGrp="1"/>
          </p:cNvSpPr>
          <p:nvPr>
            <p:ph type="ctrTitle"/>
          </p:nvPr>
        </p:nvSpPr>
        <p:spPr>
          <a:xfrm>
            <a:off x="695326" y="1784836"/>
            <a:ext cx="3086100" cy="641123"/>
          </a:xfrm>
          <a:prstGeom prst="rect">
            <a:avLst/>
          </a:prstGeom>
          <a:noFill/>
          <a:ln>
            <a:noFill/>
          </a:ln>
        </p:spPr>
        <p:txBody>
          <a:bodyPr spcFirstLastPara="1" wrap="square" lIns="0" tIns="0" rIns="0" bIns="0" anchor="t" anchorCtr="0">
            <a:normAutofit/>
          </a:bodyPr>
          <a:lstStyle>
            <a:lvl1pPr marR="0" lvl="0" algn="l" rtl="0">
              <a:lnSpc>
                <a:spcPct val="108333"/>
              </a:lnSpc>
              <a:spcBef>
                <a:spcPts val="0"/>
              </a:spcBef>
              <a:spcAft>
                <a:spcPts val="0"/>
              </a:spcAft>
              <a:buClr>
                <a:schemeClr val="accent1"/>
              </a:buClr>
              <a:buSzPts val="2400"/>
              <a:buFont typeface="Century Gothic"/>
              <a:buNone/>
              <a:defRPr sz="24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78"/>
          <p:cNvSpPr txBox="1">
            <a:spLocks noGrp="1"/>
          </p:cNvSpPr>
          <p:nvPr>
            <p:ph type="body" idx="1"/>
          </p:nvPr>
        </p:nvSpPr>
        <p:spPr>
          <a:xfrm>
            <a:off x="695325" y="2678906"/>
            <a:ext cx="3086100" cy="3163094"/>
          </a:xfrm>
          <a:prstGeom prst="rect">
            <a:avLst/>
          </a:prstGeom>
          <a:noFill/>
          <a:ln>
            <a:noFill/>
          </a:ln>
        </p:spPr>
        <p:txBody>
          <a:bodyPr spcFirstLastPara="1" wrap="square" lIns="0" tIns="0" rIns="0" bIns="0" anchor="t" anchorCtr="0">
            <a:noAutofit/>
          </a:bodyPr>
          <a:lstStyle>
            <a:lvl1pPr marL="457200" marR="0" lvl="0" indent="-228600" algn="l" rtl="0">
              <a:lnSpc>
                <a:spcPct val="123076"/>
              </a:lnSpc>
              <a:spcBef>
                <a:spcPts val="1000"/>
              </a:spcBef>
              <a:spcAft>
                <a:spcPts val="0"/>
              </a:spcAft>
              <a:buClr>
                <a:schemeClr val="dk1"/>
              </a:buClr>
              <a:buSzPts val="1300"/>
              <a:buFont typeface="Arial"/>
              <a:buNone/>
              <a:defRPr sz="13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rgbClr val="999999"/>
              </a:buClr>
              <a:buSzPts val="2000"/>
              <a:buFont typeface="Arial"/>
              <a:buNone/>
              <a:defRPr sz="2000" b="0" i="0" u="none" strike="noStrike" cap="none">
                <a:solidFill>
                  <a:srgbClr val="999999"/>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rgbClr val="999999"/>
              </a:buClr>
              <a:buSzPts val="1800"/>
              <a:buFont typeface="Arial"/>
              <a:buNone/>
              <a:defRPr sz="1800" b="0" i="0" u="none" strike="noStrike" cap="none">
                <a:solidFill>
                  <a:srgbClr val="999999"/>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9pPr>
          </a:lstStyle>
          <a:p>
            <a:endParaRPr/>
          </a:p>
        </p:txBody>
      </p:sp>
      <p:sp>
        <p:nvSpPr>
          <p:cNvPr id="66" name="Google Shape;66;p78"/>
          <p:cNvSpPr txBox="1">
            <a:spLocks noGrp="1"/>
          </p:cNvSpPr>
          <p:nvPr>
            <p:ph type="body" idx="2"/>
          </p:nvPr>
        </p:nvSpPr>
        <p:spPr>
          <a:xfrm>
            <a:off x="4443412" y="1533526"/>
            <a:ext cx="1147764" cy="1147764"/>
          </a:xfrm>
          <a:prstGeom prst="rect">
            <a:avLst/>
          </a:prstGeom>
          <a:solidFill>
            <a:schemeClr val="accent1"/>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7" name="Google Shape;67;p78"/>
          <p:cNvSpPr txBox="1">
            <a:spLocks noGrp="1"/>
          </p:cNvSpPr>
          <p:nvPr>
            <p:ph type="body" idx="3"/>
          </p:nvPr>
        </p:nvSpPr>
        <p:spPr>
          <a:xfrm>
            <a:off x="5591176" y="1533526"/>
            <a:ext cx="5676899" cy="114538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78"/>
          <p:cNvSpPr txBox="1">
            <a:spLocks noGrp="1"/>
          </p:cNvSpPr>
          <p:nvPr>
            <p:ph type="body" idx="4"/>
          </p:nvPr>
        </p:nvSpPr>
        <p:spPr>
          <a:xfrm>
            <a:off x="4443412" y="2949568"/>
            <a:ext cx="1147764" cy="1147764"/>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78"/>
          <p:cNvSpPr txBox="1">
            <a:spLocks noGrp="1"/>
          </p:cNvSpPr>
          <p:nvPr>
            <p:ph type="body" idx="5"/>
          </p:nvPr>
        </p:nvSpPr>
        <p:spPr>
          <a:xfrm>
            <a:off x="5591176" y="2949568"/>
            <a:ext cx="5676899" cy="114538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0" name="Google Shape;70;p78"/>
          <p:cNvSpPr txBox="1">
            <a:spLocks noGrp="1"/>
          </p:cNvSpPr>
          <p:nvPr>
            <p:ph type="body" idx="6"/>
          </p:nvPr>
        </p:nvSpPr>
        <p:spPr>
          <a:xfrm>
            <a:off x="4443412" y="4395784"/>
            <a:ext cx="1147764" cy="1147764"/>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1" name="Google Shape;71;p78"/>
          <p:cNvSpPr txBox="1">
            <a:spLocks noGrp="1"/>
          </p:cNvSpPr>
          <p:nvPr>
            <p:ph type="body" idx="7"/>
          </p:nvPr>
        </p:nvSpPr>
        <p:spPr>
          <a:xfrm>
            <a:off x="5591176" y="4395784"/>
            <a:ext cx="5676899" cy="114538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p:cSld name="Portada">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79" descr="Interfaz de usuario gráfica, Sitio web&#10;&#10;Descripción generada automáticamente"/>
          <p:cNvPicPr preferRelativeResize="0"/>
          <p:nvPr/>
        </p:nvPicPr>
        <p:blipFill rotWithShape="1">
          <a:blip r:embed="rId2">
            <a:alphaModFix/>
          </a:blip>
          <a:srcRect/>
          <a:stretch/>
        </p:blipFill>
        <p:spPr>
          <a:xfrm>
            <a:off x="0" y="0"/>
            <a:ext cx="12192000" cy="6857999"/>
          </a:xfrm>
          <a:prstGeom prst="rect">
            <a:avLst/>
          </a:prstGeom>
          <a:noFill/>
          <a:ln>
            <a:noFill/>
          </a:ln>
        </p:spPr>
      </p:pic>
      <p:sp>
        <p:nvSpPr>
          <p:cNvPr id="74" name="Google Shape;74;p79"/>
          <p:cNvSpPr/>
          <p:nvPr/>
        </p:nvSpPr>
        <p:spPr>
          <a:xfrm>
            <a:off x="279918" y="1950098"/>
            <a:ext cx="4767943" cy="340567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75" name="Google Shape;75;p79"/>
          <p:cNvSpPr/>
          <p:nvPr/>
        </p:nvSpPr>
        <p:spPr>
          <a:xfrm>
            <a:off x="279918" y="1950097"/>
            <a:ext cx="144000" cy="34056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xplicación por Puntos 2">
  <p:cSld name="Explicación por Puntos 2">
    <p:spTree>
      <p:nvGrpSpPr>
        <p:cNvPr id="1" name="Shape 13"/>
        <p:cNvGrpSpPr/>
        <p:nvPr/>
      </p:nvGrpSpPr>
      <p:grpSpPr>
        <a:xfrm>
          <a:off x="0" y="0"/>
          <a:ext cx="0" cy="0"/>
          <a:chOff x="0" y="0"/>
          <a:chExt cx="0" cy="0"/>
        </a:xfrm>
      </p:grpSpPr>
      <p:sp>
        <p:nvSpPr>
          <p:cNvPr id="14" name="Google Shape;14;p69"/>
          <p:cNvSpPr txBox="1">
            <a:spLocks noGrp="1"/>
          </p:cNvSpPr>
          <p:nvPr>
            <p:ph type="ctrTitle"/>
          </p:nvPr>
        </p:nvSpPr>
        <p:spPr>
          <a:xfrm>
            <a:off x="2319338" y="1376138"/>
            <a:ext cx="7553324" cy="619124"/>
          </a:xfrm>
          <a:prstGeom prst="rect">
            <a:avLst/>
          </a:prstGeom>
          <a:noFill/>
          <a:ln>
            <a:noFill/>
          </a:ln>
        </p:spPr>
        <p:txBody>
          <a:bodyPr spcFirstLastPara="1" wrap="square" lIns="0" tIns="0" rIns="0" bIns="0" anchor="t" anchorCtr="0">
            <a:normAutofit/>
          </a:bodyPr>
          <a:lstStyle>
            <a:lvl1pPr marR="0" lvl="0" algn="ctr" rtl="0">
              <a:lnSpc>
                <a:spcPct val="112500"/>
              </a:lnSpc>
              <a:spcBef>
                <a:spcPts val="0"/>
              </a:spcBef>
              <a:spcAft>
                <a:spcPts val="0"/>
              </a:spcAft>
              <a:buClr>
                <a:schemeClr val="accent1"/>
              </a:buClr>
              <a:buSzPts val="2400"/>
              <a:buFont typeface="Century Gothic"/>
              <a:buNone/>
              <a:defRPr sz="24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69"/>
          <p:cNvSpPr txBox="1">
            <a:spLocks noGrp="1"/>
          </p:cNvSpPr>
          <p:nvPr>
            <p:ph type="body" idx="1"/>
          </p:nvPr>
        </p:nvSpPr>
        <p:spPr>
          <a:xfrm>
            <a:off x="695326" y="2387148"/>
            <a:ext cx="1041852" cy="1041852"/>
          </a:xfrm>
          <a:prstGeom prst="rect">
            <a:avLst/>
          </a:prstGeom>
          <a:solidFill>
            <a:schemeClr val="accent1"/>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 name="Google Shape;16;p69"/>
          <p:cNvSpPr txBox="1">
            <a:spLocks noGrp="1"/>
          </p:cNvSpPr>
          <p:nvPr>
            <p:ph type="body" idx="2"/>
          </p:nvPr>
        </p:nvSpPr>
        <p:spPr>
          <a:xfrm>
            <a:off x="1737178" y="23871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 name="Google Shape;17;p69"/>
          <p:cNvSpPr txBox="1">
            <a:spLocks noGrp="1"/>
          </p:cNvSpPr>
          <p:nvPr>
            <p:ph type="body" idx="3"/>
          </p:nvPr>
        </p:nvSpPr>
        <p:spPr>
          <a:xfrm>
            <a:off x="6238877" y="2387148"/>
            <a:ext cx="1041852" cy="1041852"/>
          </a:xfrm>
          <a:prstGeom prst="rect">
            <a:avLst/>
          </a:prstGeom>
          <a:solidFill>
            <a:schemeClr val="accent4"/>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 name="Google Shape;18;p69"/>
          <p:cNvSpPr txBox="1">
            <a:spLocks noGrp="1"/>
          </p:cNvSpPr>
          <p:nvPr>
            <p:ph type="body" idx="4"/>
          </p:nvPr>
        </p:nvSpPr>
        <p:spPr>
          <a:xfrm>
            <a:off x="7280729" y="23871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69"/>
          <p:cNvSpPr txBox="1">
            <a:spLocks noGrp="1"/>
          </p:cNvSpPr>
          <p:nvPr>
            <p:ph type="body" idx="5"/>
          </p:nvPr>
        </p:nvSpPr>
        <p:spPr>
          <a:xfrm>
            <a:off x="695325" y="4800148"/>
            <a:ext cx="1041852" cy="1041852"/>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69"/>
          <p:cNvSpPr txBox="1">
            <a:spLocks noGrp="1"/>
          </p:cNvSpPr>
          <p:nvPr>
            <p:ph type="body" idx="6"/>
          </p:nvPr>
        </p:nvSpPr>
        <p:spPr>
          <a:xfrm>
            <a:off x="1737177" y="48001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 name="Google Shape;21;p69"/>
          <p:cNvSpPr txBox="1">
            <a:spLocks noGrp="1"/>
          </p:cNvSpPr>
          <p:nvPr>
            <p:ph type="body" idx="7"/>
          </p:nvPr>
        </p:nvSpPr>
        <p:spPr>
          <a:xfrm>
            <a:off x="6238876" y="4800148"/>
            <a:ext cx="1041852" cy="1041852"/>
          </a:xfrm>
          <a:prstGeom prst="rect">
            <a:avLst/>
          </a:prstGeom>
          <a:solidFill>
            <a:srgbClr val="0B7A75"/>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 name="Google Shape;22;p69"/>
          <p:cNvSpPr txBox="1">
            <a:spLocks noGrp="1"/>
          </p:cNvSpPr>
          <p:nvPr>
            <p:ph type="body" idx="8"/>
          </p:nvPr>
        </p:nvSpPr>
        <p:spPr>
          <a:xfrm>
            <a:off x="7280728" y="48001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 name="Google Shape;23;p69"/>
          <p:cNvSpPr txBox="1">
            <a:spLocks noGrp="1"/>
          </p:cNvSpPr>
          <p:nvPr>
            <p:ph type="body" idx="9"/>
          </p:nvPr>
        </p:nvSpPr>
        <p:spPr>
          <a:xfrm>
            <a:off x="695325" y="3593648"/>
            <a:ext cx="1041852" cy="1041852"/>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69"/>
          <p:cNvSpPr txBox="1">
            <a:spLocks noGrp="1"/>
          </p:cNvSpPr>
          <p:nvPr>
            <p:ph type="body" idx="13"/>
          </p:nvPr>
        </p:nvSpPr>
        <p:spPr>
          <a:xfrm>
            <a:off x="1737177" y="35936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5" name="Google Shape;25;p69"/>
          <p:cNvSpPr txBox="1">
            <a:spLocks noGrp="1"/>
          </p:cNvSpPr>
          <p:nvPr>
            <p:ph type="body" idx="14"/>
          </p:nvPr>
        </p:nvSpPr>
        <p:spPr>
          <a:xfrm>
            <a:off x="6238876" y="3593648"/>
            <a:ext cx="1041852" cy="1041852"/>
          </a:xfrm>
          <a:prstGeom prst="rect">
            <a:avLst/>
          </a:prstGeom>
          <a:solidFill>
            <a:schemeClr val="accent5"/>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6" name="Google Shape;26;p69"/>
          <p:cNvSpPr txBox="1">
            <a:spLocks noGrp="1"/>
          </p:cNvSpPr>
          <p:nvPr>
            <p:ph type="body" idx="15"/>
          </p:nvPr>
        </p:nvSpPr>
        <p:spPr>
          <a:xfrm>
            <a:off x="7280728" y="3593648"/>
            <a:ext cx="4215947" cy="1041852"/>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xplicación por Puntos">
  <p:cSld name="1_Explicación por Puntos">
    <p:spTree>
      <p:nvGrpSpPr>
        <p:cNvPr id="1" name="Shape 27"/>
        <p:cNvGrpSpPr/>
        <p:nvPr/>
      </p:nvGrpSpPr>
      <p:grpSpPr>
        <a:xfrm>
          <a:off x="0" y="0"/>
          <a:ext cx="0" cy="0"/>
          <a:chOff x="0" y="0"/>
          <a:chExt cx="0" cy="0"/>
        </a:xfrm>
      </p:grpSpPr>
      <p:sp>
        <p:nvSpPr>
          <p:cNvPr id="28" name="Google Shape;28;p70"/>
          <p:cNvSpPr txBox="1">
            <a:spLocks noGrp="1"/>
          </p:cNvSpPr>
          <p:nvPr>
            <p:ph type="ctrTitle"/>
          </p:nvPr>
        </p:nvSpPr>
        <p:spPr>
          <a:xfrm>
            <a:off x="695326" y="1784836"/>
            <a:ext cx="3086100" cy="641123"/>
          </a:xfrm>
          <a:prstGeom prst="rect">
            <a:avLst/>
          </a:prstGeom>
          <a:noFill/>
          <a:ln>
            <a:noFill/>
          </a:ln>
        </p:spPr>
        <p:txBody>
          <a:bodyPr spcFirstLastPara="1" wrap="square" lIns="0" tIns="0" rIns="0" bIns="0" anchor="t" anchorCtr="0">
            <a:normAutofit/>
          </a:bodyPr>
          <a:lstStyle>
            <a:lvl1pPr marR="0" lvl="0" algn="l" rtl="0">
              <a:lnSpc>
                <a:spcPct val="108333"/>
              </a:lnSpc>
              <a:spcBef>
                <a:spcPts val="0"/>
              </a:spcBef>
              <a:spcAft>
                <a:spcPts val="0"/>
              </a:spcAft>
              <a:buClr>
                <a:schemeClr val="accent1"/>
              </a:buClr>
              <a:buSzPts val="2400"/>
              <a:buFont typeface="Century Gothic"/>
              <a:buNone/>
              <a:defRPr sz="24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70"/>
          <p:cNvSpPr txBox="1">
            <a:spLocks noGrp="1"/>
          </p:cNvSpPr>
          <p:nvPr>
            <p:ph type="body" idx="1"/>
          </p:nvPr>
        </p:nvSpPr>
        <p:spPr>
          <a:xfrm>
            <a:off x="695325" y="2678906"/>
            <a:ext cx="3086100" cy="3163094"/>
          </a:xfrm>
          <a:prstGeom prst="rect">
            <a:avLst/>
          </a:prstGeom>
          <a:noFill/>
          <a:ln>
            <a:noFill/>
          </a:ln>
        </p:spPr>
        <p:txBody>
          <a:bodyPr spcFirstLastPara="1" wrap="square" lIns="0" tIns="0" rIns="0" bIns="0" anchor="t" anchorCtr="0">
            <a:noAutofit/>
          </a:bodyPr>
          <a:lstStyle>
            <a:lvl1pPr marL="457200" marR="0" lvl="0" indent="-228600" algn="l" rtl="0">
              <a:lnSpc>
                <a:spcPct val="123076"/>
              </a:lnSpc>
              <a:spcBef>
                <a:spcPts val="1000"/>
              </a:spcBef>
              <a:spcAft>
                <a:spcPts val="0"/>
              </a:spcAft>
              <a:buClr>
                <a:schemeClr val="dk1"/>
              </a:buClr>
              <a:buSzPts val="1300"/>
              <a:buFont typeface="Arial"/>
              <a:buNone/>
              <a:defRPr sz="13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rgbClr val="999999"/>
              </a:buClr>
              <a:buSzPts val="2000"/>
              <a:buFont typeface="Arial"/>
              <a:buNone/>
              <a:defRPr sz="2000" b="0" i="0" u="none" strike="noStrike" cap="none">
                <a:solidFill>
                  <a:srgbClr val="999999"/>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rgbClr val="999999"/>
              </a:buClr>
              <a:buSzPts val="1800"/>
              <a:buFont typeface="Arial"/>
              <a:buNone/>
              <a:defRPr sz="1800" b="0" i="0" u="none" strike="noStrike" cap="none">
                <a:solidFill>
                  <a:srgbClr val="999999"/>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9pPr>
          </a:lstStyle>
          <a:p>
            <a:endParaRPr/>
          </a:p>
        </p:txBody>
      </p:sp>
      <p:sp>
        <p:nvSpPr>
          <p:cNvPr id="30" name="Google Shape;30;p70"/>
          <p:cNvSpPr txBox="1">
            <a:spLocks noGrp="1"/>
          </p:cNvSpPr>
          <p:nvPr>
            <p:ph type="body" idx="2"/>
          </p:nvPr>
        </p:nvSpPr>
        <p:spPr>
          <a:xfrm>
            <a:off x="4443412" y="1785358"/>
            <a:ext cx="1147764" cy="895931"/>
          </a:xfrm>
          <a:prstGeom prst="rect">
            <a:avLst/>
          </a:prstGeom>
          <a:solidFill>
            <a:schemeClr val="accent1"/>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1" name="Google Shape;31;p70"/>
          <p:cNvSpPr txBox="1">
            <a:spLocks noGrp="1"/>
          </p:cNvSpPr>
          <p:nvPr>
            <p:ph type="body" idx="3"/>
          </p:nvPr>
        </p:nvSpPr>
        <p:spPr>
          <a:xfrm>
            <a:off x="5591176" y="1784836"/>
            <a:ext cx="5676899" cy="89407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 name="Google Shape;32;p70"/>
          <p:cNvSpPr txBox="1">
            <a:spLocks noGrp="1"/>
          </p:cNvSpPr>
          <p:nvPr>
            <p:ph type="body" idx="4"/>
          </p:nvPr>
        </p:nvSpPr>
        <p:spPr>
          <a:xfrm>
            <a:off x="4443412" y="2767069"/>
            <a:ext cx="1147764" cy="895931"/>
          </a:xfrm>
          <a:prstGeom prst="rect">
            <a:avLst/>
          </a:prstGeom>
          <a:solidFill>
            <a:schemeClr val="accent2"/>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 name="Google Shape;33;p70"/>
          <p:cNvSpPr txBox="1">
            <a:spLocks noGrp="1"/>
          </p:cNvSpPr>
          <p:nvPr>
            <p:ph type="body" idx="5"/>
          </p:nvPr>
        </p:nvSpPr>
        <p:spPr>
          <a:xfrm>
            <a:off x="5591176" y="2766547"/>
            <a:ext cx="5676899" cy="89407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4" name="Google Shape;34;p70"/>
          <p:cNvSpPr txBox="1">
            <a:spLocks noGrp="1"/>
          </p:cNvSpPr>
          <p:nvPr>
            <p:ph type="body" idx="6"/>
          </p:nvPr>
        </p:nvSpPr>
        <p:spPr>
          <a:xfrm>
            <a:off x="4424363" y="3746397"/>
            <a:ext cx="1147764" cy="895931"/>
          </a:xfrm>
          <a:prstGeom prst="rect">
            <a:avLst/>
          </a:prstGeom>
          <a:solidFill>
            <a:schemeClr val="accent3"/>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0"/>
          <p:cNvSpPr txBox="1">
            <a:spLocks noGrp="1"/>
          </p:cNvSpPr>
          <p:nvPr>
            <p:ph type="body" idx="7"/>
          </p:nvPr>
        </p:nvSpPr>
        <p:spPr>
          <a:xfrm>
            <a:off x="5572127" y="3745875"/>
            <a:ext cx="5676899" cy="89407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70"/>
          <p:cNvSpPr txBox="1">
            <a:spLocks noGrp="1"/>
          </p:cNvSpPr>
          <p:nvPr>
            <p:ph type="body" idx="8"/>
          </p:nvPr>
        </p:nvSpPr>
        <p:spPr>
          <a:xfrm>
            <a:off x="4443412" y="4723342"/>
            <a:ext cx="1147764" cy="895931"/>
          </a:xfrm>
          <a:prstGeom prst="rect">
            <a:avLst/>
          </a:prstGeom>
          <a:solidFill>
            <a:srgbClr val="0B7A75"/>
          </a:solid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3600"/>
              <a:buFont typeface="Arial"/>
              <a:buNone/>
              <a:defRPr sz="3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70"/>
          <p:cNvSpPr txBox="1">
            <a:spLocks noGrp="1"/>
          </p:cNvSpPr>
          <p:nvPr>
            <p:ph type="body" idx="9"/>
          </p:nvPr>
        </p:nvSpPr>
        <p:spPr>
          <a:xfrm>
            <a:off x="5591176" y="4722820"/>
            <a:ext cx="5676899" cy="894070"/>
          </a:xfrm>
          <a:prstGeom prst="rect">
            <a:avLst/>
          </a:prstGeom>
          <a:solidFill>
            <a:schemeClr val="lt1"/>
          </a:solidFill>
          <a:ln>
            <a:noFill/>
          </a:ln>
        </p:spPr>
        <p:txBody>
          <a:bodyPr spcFirstLastPara="1" wrap="square" lIns="216000" tIns="216000" rIns="216000" bIns="216000" anchor="ctr" anchorCtr="0">
            <a:noAutofit/>
          </a:bodyPr>
          <a:lstStyle>
            <a:lvl1pPr marL="457200" marR="0" lvl="0" indent="-228600" algn="l" rtl="0">
              <a:lnSpc>
                <a:spcPct val="116666"/>
              </a:lnSpc>
              <a:spcBef>
                <a:spcPts val="10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ita o idea fuerza 1">
  <p:cSld name="Cita o idea fuerza 1">
    <p:spTree>
      <p:nvGrpSpPr>
        <p:cNvPr id="1" name="Shape 38"/>
        <p:cNvGrpSpPr/>
        <p:nvPr/>
      </p:nvGrpSpPr>
      <p:grpSpPr>
        <a:xfrm>
          <a:off x="0" y="0"/>
          <a:ext cx="0" cy="0"/>
          <a:chOff x="0" y="0"/>
          <a:chExt cx="0" cy="0"/>
        </a:xfrm>
      </p:grpSpPr>
      <p:sp>
        <p:nvSpPr>
          <p:cNvPr id="39" name="Google Shape;39;p71"/>
          <p:cNvSpPr>
            <a:spLocks noGrp="1"/>
          </p:cNvSpPr>
          <p:nvPr>
            <p:ph type="pic" idx="2"/>
          </p:nvPr>
        </p:nvSpPr>
        <p:spPr>
          <a:xfrm>
            <a:off x="2536165" y="1268083"/>
            <a:ext cx="8954219" cy="4573918"/>
          </a:xfrm>
          <a:prstGeom prst="rect">
            <a:avLst/>
          </a:prstGeom>
          <a:solidFill>
            <a:srgbClr val="F2F2F2"/>
          </a:solidFill>
          <a:ln>
            <a:noFill/>
          </a:ln>
        </p:spPr>
      </p:sp>
      <p:sp>
        <p:nvSpPr>
          <p:cNvPr id="40" name="Google Shape;40;p71"/>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lvl1pPr marL="457200" marR="0" lvl="0" indent="-228600" algn="ctr" rtl="0">
              <a:lnSpc>
                <a:spcPct val="1125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Diapositiva general">
  <p:cSld name="1_Diapositiva general">
    <p:spTree>
      <p:nvGrpSpPr>
        <p:cNvPr id="1" name="Shape 41"/>
        <p:cNvGrpSpPr/>
        <p:nvPr/>
      </p:nvGrpSpPr>
      <p:grpSpPr>
        <a:xfrm>
          <a:off x="0" y="0"/>
          <a:ext cx="0" cy="0"/>
          <a:chOff x="0" y="0"/>
          <a:chExt cx="0" cy="0"/>
        </a:xfrm>
      </p:grpSpPr>
      <p:sp>
        <p:nvSpPr>
          <p:cNvPr id="42" name="Google Shape;42;p72"/>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lvl1pPr marR="0" lvl="0" algn="l" rtl="0">
              <a:lnSpc>
                <a:spcPct val="110000"/>
              </a:lnSpc>
              <a:spcBef>
                <a:spcPts val="0"/>
              </a:spcBef>
              <a:spcAft>
                <a:spcPts val="0"/>
              </a:spcAft>
              <a:buClr>
                <a:schemeClr val="accent1"/>
              </a:buClr>
              <a:buSzPts val="3000"/>
              <a:buFont typeface="Century Gothic"/>
              <a:buNone/>
              <a:defRPr sz="3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2"/>
          <p:cNvSpPr>
            <a:spLocks noGrp="1"/>
          </p:cNvSpPr>
          <p:nvPr>
            <p:ph type="pic" idx="2"/>
          </p:nvPr>
        </p:nvSpPr>
        <p:spPr>
          <a:xfrm>
            <a:off x="6305550" y="1244906"/>
            <a:ext cx="5220865" cy="4597094"/>
          </a:xfrm>
          <a:prstGeom prst="rect">
            <a:avLst/>
          </a:prstGeom>
          <a:solidFill>
            <a:srgbClr val="F2F2F2"/>
          </a:solidFill>
          <a:ln>
            <a:noFill/>
          </a:ln>
        </p:spPr>
      </p:sp>
      <p:sp>
        <p:nvSpPr>
          <p:cNvPr id="44" name="Google Shape;44;p72"/>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t" anchorCtr="0">
            <a:noAutofit/>
          </a:bodyPr>
          <a:lstStyle>
            <a:lvl1pPr marL="457200" marR="0" lvl="0" indent="-228600" algn="l" rtl="0">
              <a:lnSpc>
                <a:spcPct val="123076"/>
              </a:lnSpc>
              <a:spcBef>
                <a:spcPts val="1000"/>
              </a:spcBef>
              <a:spcAft>
                <a:spcPts val="0"/>
              </a:spcAft>
              <a:buClr>
                <a:schemeClr val="dk1"/>
              </a:buClr>
              <a:buSzPts val="1300"/>
              <a:buFont typeface="Arial"/>
              <a:buNone/>
              <a:defRPr sz="13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rgbClr val="999999"/>
              </a:buClr>
              <a:buSzPts val="2000"/>
              <a:buFont typeface="Arial"/>
              <a:buNone/>
              <a:defRPr sz="2000" b="0" i="0" u="none" strike="noStrike" cap="none">
                <a:solidFill>
                  <a:srgbClr val="999999"/>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rgbClr val="999999"/>
              </a:buClr>
              <a:buSzPts val="1800"/>
              <a:buFont typeface="Arial"/>
              <a:buNone/>
              <a:defRPr sz="1800" b="0" i="0" u="none" strike="noStrike" cap="none">
                <a:solidFill>
                  <a:srgbClr val="999999"/>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xplicación con iconos">
  <p:cSld name="Explicación con iconos">
    <p:spTree>
      <p:nvGrpSpPr>
        <p:cNvPr id="1" name="Shape 45"/>
        <p:cNvGrpSpPr/>
        <p:nvPr/>
      </p:nvGrpSpPr>
      <p:grpSpPr>
        <a:xfrm>
          <a:off x="0" y="0"/>
          <a:ext cx="0" cy="0"/>
          <a:chOff x="0" y="0"/>
          <a:chExt cx="0" cy="0"/>
        </a:xfrm>
      </p:grpSpPr>
      <p:sp>
        <p:nvSpPr>
          <p:cNvPr id="46" name="Google Shape;46;p73"/>
          <p:cNvSpPr txBox="1">
            <a:spLocks noGrp="1"/>
          </p:cNvSpPr>
          <p:nvPr>
            <p:ph type="ctrTitle"/>
          </p:nvPr>
        </p:nvSpPr>
        <p:spPr>
          <a:xfrm>
            <a:off x="2319338" y="1376138"/>
            <a:ext cx="7553324" cy="619124"/>
          </a:xfrm>
          <a:prstGeom prst="rect">
            <a:avLst/>
          </a:prstGeom>
          <a:noFill/>
          <a:ln>
            <a:noFill/>
          </a:ln>
        </p:spPr>
        <p:txBody>
          <a:bodyPr spcFirstLastPara="1" wrap="square" lIns="0" tIns="0" rIns="0" bIns="0" anchor="t" anchorCtr="0">
            <a:normAutofit/>
          </a:bodyPr>
          <a:lstStyle>
            <a:lvl1pPr marR="0" lvl="0" algn="ctr" rtl="0">
              <a:lnSpc>
                <a:spcPct val="112500"/>
              </a:lnSpc>
              <a:spcBef>
                <a:spcPts val="0"/>
              </a:spcBef>
              <a:spcAft>
                <a:spcPts val="0"/>
              </a:spcAft>
              <a:buClr>
                <a:schemeClr val="accent1"/>
              </a:buClr>
              <a:buSzPts val="2400"/>
              <a:buFont typeface="Century Gothic"/>
              <a:buNone/>
              <a:defRPr sz="24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ita o idea fuerza 3">
  <p:cSld name="Cita o idea fuerza 3">
    <p:bg>
      <p:bgPr>
        <a:solidFill>
          <a:srgbClr val="F2F2F2"/>
        </a:solidFill>
        <a:effectLst/>
      </p:bgPr>
    </p:bg>
    <p:spTree>
      <p:nvGrpSpPr>
        <p:cNvPr id="1" name="Shape 47"/>
        <p:cNvGrpSpPr/>
        <p:nvPr/>
      </p:nvGrpSpPr>
      <p:grpSpPr>
        <a:xfrm>
          <a:off x="0" y="0"/>
          <a:ext cx="0" cy="0"/>
          <a:chOff x="0" y="0"/>
          <a:chExt cx="0" cy="0"/>
        </a:xfrm>
      </p:grpSpPr>
      <p:sp>
        <p:nvSpPr>
          <p:cNvPr id="48" name="Google Shape;48;p74"/>
          <p:cNvSpPr>
            <a:spLocks noGrp="1"/>
          </p:cNvSpPr>
          <p:nvPr>
            <p:ph type="pic" idx="2"/>
          </p:nvPr>
        </p:nvSpPr>
        <p:spPr>
          <a:xfrm>
            <a:off x="695325" y="1268083"/>
            <a:ext cx="8954219" cy="4573918"/>
          </a:xfrm>
          <a:prstGeom prst="rect">
            <a:avLst/>
          </a:prstGeom>
          <a:solidFill>
            <a:srgbClr val="F2F2F2"/>
          </a:solidFill>
          <a:ln>
            <a:noFill/>
          </a:ln>
        </p:spPr>
      </p:sp>
      <p:sp>
        <p:nvSpPr>
          <p:cNvPr id="49" name="Google Shape;49;p74"/>
          <p:cNvSpPr txBox="1">
            <a:spLocks noGrp="1"/>
          </p:cNvSpPr>
          <p:nvPr>
            <p:ph type="body" idx="1"/>
          </p:nvPr>
        </p:nvSpPr>
        <p:spPr>
          <a:xfrm>
            <a:off x="7962900" y="1897692"/>
            <a:ext cx="3562350" cy="3314700"/>
          </a:xfrm>
          <a:prstGeom prst="rect">
            <a:avLst/>
          </a:prstGeom>
          <a:solidFill>
            <a:schemeClr val="accent2"/>
          </a:solidFill>
          <a:ln>
            <a:noFill/>
          </a:ln>
        </p:spPr>
        <p:txBody>
          <a:bodyPr spcFirstLastPara="1" wrap="square" lIns="252000" tIns="252000" rIns="252000" bIns="252000" anchor="ctr" anchorCtr="0">
            <a:noAutofit/>
          </a:bodyPr>
          <a:lstStyle>
            <a:lvl1pPr marL="457200" marR="0" lvl="0" indent="-228600" algn="ctr" rtl="0">
              <a:lnSpc>
                <a:spcPct val="112500"/>
              </a:lnSpc>
              <a:spcBef>
                <a:spcPts val="1000"/>
              </a:spcBef>
              <a:spcAft>
                <a:spcPts val="0"/>
              </a:spcAft>
              <a:buClr>
                <a:schemeClr val="dk1"/>
              </a:buClr>
              <a:buSzPts val="1600"/>
              <a:buFont typeface="Arial"/>
              <a:buNone/>
              <a:defRPr sz="1600" b="1"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raportada">
  <p:cSld name="Contraportada">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75" descr="Captura de pantalla de un celular con texto e imágenes&#10;&#10;Descripción generada automáticamente"/>
          <p:cNvPicPr preferRelativeResize="0"/>
          <p:nvPr/>
        </p:nvPicPr>
        <p:blipFill rotWithShape="1">
          <a:blip r:embed="rId3">
            <a:alphaModFix/>
          </a:blip>
          <a:srcRect/>
          <a:stretch/>
        </p:blipFill>
        <p:spPr>
          <a:xfrm>
            <a:off x="0" y="0"/>
            <a:ext cx="12192000" cy="6857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Diapositiva alternativa">
  <p:cSld name="2_Diapositiva alternativa">
    <p:spTree>
      <p:nvGrpSpPr>
        <p:cNvPr id="1" name="Shape 52"/>
        <p:cNvGrpSpPr/>
        <p:nvPr/>
      </p:nvGrpSpPr>
      <p:grpSpPr>
        <a:xfrm>
          <a:off x="0" y="0"/>
          <a:ext cx="0" cy="0"/>
          <a:chOff x="0" y="0"/>
          <a:chExt cx="0" cy="0"/>
        </a:xfrm>
      </p:grpSpPr>
      <p:sp>
        <p:nvSpPr>
          <p:cNvPr id="53" name="Google Shape;53;p76"/>
          <p:cNvSpPr txBox="1">
            <a:spLocks noGrp="1"/>
          </p:cNvSpPr>
          <p:nvPr>
            <p:ph type="ctrTitle"/>
          </p:nvPr>
        </p:nvSpPr>
        <p:spPr>
          <a:xfrm>
            <a:off x="695325" y="1784836"/>
            <a:ext cx="4735091" cy="339239"/>
          </a:xfrm>
          <a:prstGeom prst="rect">
            <a:avLst/>
          </a:prstGeom>
          <a:noFill/>
          <a:ln>
            <a:noFill/>
          </a:ln>
        </p:spPr>
        <p:txBody>
          <a:bodyPr spcFirstLastPara="1" wrap="square" lIns="0" tIns="0" rIns="0" bIns="0" anchor="t" anchorCtr="0">
            <a:normAutofit/>
          </a:bodyPr>
          <a:lstStyle>
            <a:lvl1pPr marR="0" lvl="0" algn="l" rtl="0">
              <a:lnSpc>
                <a:spcPct val="110000"/>
              </a:lnSpc>
              <a:spcBef>
                <a:spcPts val="0"/>
              </a:spcBef>
              <a:spcAft>
                <a:spcPts val="0"/>
              </a:spcAft>
              <a:buClr>
                <a:schemeClr val="accent1"/>
              </a:buClr>
              <a:buSzPts val="3000"/>
              <a:buFont typeface="Century Gothic"/>
              <a:buNone/>
              <a:defRPr sz="3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76"/>
          <p:cNvSpPr>
            <a:spLocks noGrp="1"/>
          </p:cNvSpPr>
          <p:nvPr>
            <p:ph type="pic" idx="2"/>
          </p:nvPr>
        </p:nvSpPr>
        <p:spPr>
          <a:xfrm>
            <a:off x="6305550" y="1381430"/>
            <a:ext cx="2457450" cy="2060269"/>
          </a:xfrm>
          <a:prstGeom prst="rect">
            <a:avLst/>
          </a:prstGeom>
          <a:solidFill>
            <a:srgbClr val="F2F2F2"/>
          </a:solidFill>
          <a:ln>
            <a:noFill/>
          </a:ln>
        </p:spPr>
      </p:sp>
      <p:sp>
        <p:nvSpPr>
          <p:cNvPr id="55" name="Google Shape;55;p76"/>
          <p:cNvSpPr txBox="1">
            <a:spLocks noGrp="1"/>
          </p:cNvSpPr>
          <p:nvPr>
            <p:ph type="body" idx="1"/>
          </p:nvPr>
        </p:nvSpPr>
        <p:spPr>
          <a:xfrm>
            <a:off x="695325" y="2876550"/>
            <a:ext cx="4741862" cy="2965449"/>
          </a:xfrm>
          <a:prstGeom prst="rect">
            <a:avLst/>
          </a:prstGeom>
          <a:noFill/>
          <a:ln>
            <a:noFill/>
          </a:ln>
        </p:spPr>
        <p:txBody>
          <a:bodyPr spcFirstLastPara="1" wrap="square" lIns="0" tIns="0" rIns="0" bIns="0" anchor="t" anchorCtr="0">
            <a:noAutofit/>
          </a:bodyPr>
          <a:lstStyle>
            <a:lvl1pPr marL="457200" marR="0" lvl="0" indent="-228600" algn="l" rtl="0">
              <a:lnSpc>
                <a:spcPct val="123076"/>
              </a:lnSpc>
              <a:spcBef>
                <a:spcPts val="1000"/>
              </a:spcBef>
              <a:spcAft>
                <a:spcPts val="0"/>
              </a:spcAft>
              <a:buClr>
                <a:schemeClr val="dk1"/>
              </a:buClr>
              <a:buSzPts val="1300"/>
              <a:buFont typeface="Arial"/>
              <a:buNone/>
              <a:defRPr sz="13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rgbClr val="999999"/>
              </a:buClr>
              <a:buSzPts val="2000"/>
              <a:buFont typeface="Arial"/>
              <a:buNone/>
              <a:defRPr sz="2000" b="0" i="0" u="none" strike="noStrike" cap="none">
                <a:solidFill>
                  <a:srgbClr val="999999"/>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rgbClr val="999999"/>
              </a:buClr>
              <a:buSzPts val="1800"/>
              <a:buFont typeface="Arial"/>
              <a:buNone/>
              <a:defRPr sz="1800" b="0" i="0" u="none" strike="noStrike" cap="none">
                <a:solidFill>
                  <a:srgbClr val="999999"/>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5pPr>
            <a:lvl6pPr marL="2743200" marR="0" lvl="5"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6pPr>
            <a:lvl7pPr marL="3200400" marR="0" lvl="6"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7pPr>
            <a:lvl8pPr marL="3657600" marR="0" lvl="7"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8pPr>
            <a:lvl9pPr marL="4114800" marR="0" lvl="8" indent="-228600" algn="l" rtl="0">
              <a:lnSpc>
                <a:spcPct val="90000"/>
              </a:lnSpc>
              <a:spcBef>
                <a:spcPts val="500"/>
              </a:spcBef>
              <a:spcAft>
                <a:spcPts val="0"/>
              </a:spcAft>
              <a:buClr>
                <a:srgbClr val="999999"/>
              </a:buClr>
              <a:buSzPts val="1600"/>
              <a:buFont typeface="Arial"/>
              <a:buNone/>
              <a:defRPr sz="1600" b="0" i="0" u="none" strike="noStrike" cap="none">
                <a:solidFill>
                  <a:srgbClr val="999999"/>
                </a:solidFill>
                <a:latin typeface="Century Gothic"/>
                <a:ea typeface="Century Gothic"/>
                <a:cs typeface="Century Gothic"/>
                <a:sym typeface="Century Gothic"/>
              </a:defRPr>
            </a:lvl9pPr>
          </a:lstStyle>
          <a:p>
            <a:endParaRPr/>
          </a:p>
        </p:txBody>
      </p:sp>
      <p:sp>
        <p:nvSpPr>
          <p:cNvPr id="56" name="Google Shape;56;p76"/>
          <p:cNvSpPr txBox="1">
            <a:spLocks noGrp="1"/>
          </p:cNvSpPr>
          <p:nvPr>
            <p:ph type="body" idx="3"/>
          </p:nvPr>
        </p:nvSpPr>
        <p:spPr>
          <a:xfrm>
            <a:off x="695325" y="2247900"/>
            <a:ext cx="4741863" cy="339239"/>
          </a:xfrm>
          <a:prstGeom prst="rect">
            <a:avLst/>
          </a:prstGeom>
          <a:noFill/>
          <a:ln>
            <a:noFill/>
          </a:ln>
        </p:spPr>
        <p:txBody>
          <a:bodyPr spcFirstLastPara="1" wrap="square" lIns="0" tIns="0" rIns="0" bIns="0" anchor="t" anchorCtr="0">
            <a:noAutofit/>
          </a:bodyPr>
          <a:lstStyle>
            <a:lvl1pPr marL="457200" marR="0" lvl="0" indent="-228600" algn="l" rtl="0">
              <a:lnSpc>
                <a:spcPct val="108333"/>
              </a:lnSpc>
              <a:spcBef>
                <a:spcPts val="1000"/>
              </a:spcBef>
              <a:spcAft>
                <a:spcPts val="0"/>
              </a:spcAft>
              <a:buClr>
                <a:schemeClr val="accent3"/>
              </a:buClr>
              <a:buSzPts val="2400"/>
              <a:buFont typeface="Arial"/>
              <a:buNone/>
              <a:defRPr sz="24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7" name="Google Shape;57;p76"/>
          <p:cNvSpPr>
            <a:spLocks noGrp="1"/>
          </p:cNvSpPr>
          <p:nvPr>
            <p:ph type="pic" idx="4"/>
          </p:nvPr>
        </p:nvSpPr>
        <p:spPr>
          <a:xfrm>
            <a:off x="9039225" y="1381430"/>
            <a:ext cx="2457450" cy="2060269"/>
          </a:xfrm>
          <a:prstGeom prst="rect">
            <a:avLst/>
          </a:prstGeom>
          <a:solidFill>
            <a:srgbClr val="F2F2F2"/>
          </a:solidFill>
          <a:ln>
            <a:noFill/>
          </a:ln>
        </p:spPr>
      </p:sp>
      <p:sp>
        <p:nvSpPr>
          <p:cNvPr id="58" name="Google Shape;58;p76"/>
          <p:cNvSpPr>
            <a:spLocks noGrp="1"/>
          </p:cNvSpPr>
          <p:nvPr>
            <p:ph type="pic" idx="5"/>
          </p:nvPr>
        </p:nvSpPr>
        <p:spPr>
          <a:xfrm>
            <a:off x="6305550" y="3781730"/>
            <a:ext cx="2457450" cy="2060269"/>
          </a:xfrm>
          <a:prstGeom prst="rect">
            <a:avLst/>
          </a:prstGeom>
          <a:solidFill>
            <a:srgbClr val="F2F2F2"/>
          </a:solidFill>
          <a:ln>
            <a:noFill/>
          </a:ln>
        </p:spPr>
      </p:sp>
      <p:sp>
        <p:nvSpPr>
          <p:cNvPr id="59" name="Google Shape;59;p76"/>
          <p:cNvSpPr>
            <a:spLocks noGrp="1"/>
          </p:cNvSpPr>
          <p:nvPr>
            <p:ph type="pic" idx="6"/>
          </p:nvPr>
        </p:nvSpPr>
        <p:spPr>
          <a:xfrm>
            <a:off x="9039225" y="3781730"/>
            <a:ext cx="2457450" cy="2060269"/>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67" descr="Interfaz de usuario gráfica, Texto&#10;&#10;Descripción generada automáticamente con confianza media"/>
          <p:cNvPicPr preferRelativeResize="0"/>
          <p:nvPr/>
        </p:nvPicPr>
        <p:blipFill rotWithShape="1">
          <a:blip r:embed="rId14">
            <a:alphaModFix/>
          </a:blip>
          <a:srcRect/>
          <a:stretch/>
        </p:blipFill>
        <p:spPr>
          <a:xfrm>
            <a:off x="0" y="0"/>
            <a:ext cx="12192000" cy="6857999"/>
          </a:xfrm>
          <a:prstGeom prst="rect">
            <a:avLst/>
          </a:prstGeom>
          <a:noFill/>
          <a:ln>
            <a:noFill/>
          </a:ln>
        </p:spPr>
      </p:pic>
      <p:sp>
        <p:nvSpPr>
          <p:cNvPr id="7" name="Google Shape;7;p67"/>
          <p:cNvSpPr txBox="1"/>
          <p:nvPr/>
        </p:nvSpPr>
        <p:spPr>
          <a:xfrm>
            <a:off x="723900" y="6362700"/>
            <a:ext cx="1827423" cy="239937"/>
          </a:xfrm>
          <a:prstGeom prst="rect">
            <a:avLst/>
          </a:prstGeom>
          <a:noFill/>
          <a:ln>
            <a:noFill/>
          </a:ln>
        </p:spPr>
        <p:txBody>
          <a:bodyPr spcFirstLastPara="1" wrap="square" lIns="0" tIns="0" rIns="0" bIns="0" anchor="t" anchorCtr="0">
            <a:spAutoFit/>
          </a:bodyPr>
          <a:lstStyle/>
          <a:p>
            <a:pPr marL="0" marR="0" lvl="0" indent="0" algn="l" rtl="0">
              <a:lnSpc>
                <a:spcPct val="220000"/>
              </a:lnSpc>
              <a:spcBef>
                <a:spcPts val="0"/>
              </a:spcBef>
              <a:spcAft>
                <a:spcPts val="0"/>
              </a:spcAft>
              <a:buNone/>
            </a:pPr>
            <a:r>
              <a:rPr lang="es-CL" sz="1000" b="0" i="0" u="none" strike="noStrike" cap="none">
                <a:solidFill>
                  <a:schemeClr val="accent1"/>
                </a:solidFill>
                <a:latin typeface="Century Gothic"/>
                <a:ea typeface="Century Gothic"/>
                <a:cs typeface="Century Gothic"/>
                <a:sym typeface="Century Gothic"/>
              </a:rPr>
              <a:t>Profesor: </a:t>
            </a:r>
            <a:r>
              <a:rPr lang="es-CL" sz="1000" b="1" i="0" u="none" strike="noStrike" cap="none">
                <a:solidFill>
                  <a:schemeClr val="accent3"/>
                </a:solidFill>
                <a:latin typeface="Century Gothic"/>
                <a:ea typeface="Century Gothic"/>
                <a:cs typeface="Century Gothic"/>
                <a:sym typeface="Century Gothic"/>
              </a:rPr>
              <a:t>Néstor Campos</a:t>
            </a:r>
            <a:endParaRPr sz="1000" b="1" i="0" u="none" strike="noStrike" cap="none">
              <a:solidFill>
                <a:schemeClr val="accent3"/>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680">
          <p15:clr>
            <a:srgbClr val="F26B43"/>
          </p15:clr>
        </p15:guide>
        <p15:guide id="2" pos="4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p:nvPr/>
        </p:nvSpPr>
        <p:spPr>
          <a:xfrm>
            <a:off x="279918" y="1950098"/>
            <a:ext cx="4767943" cy="340567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1" name="Google Shape;81;p1"/>
          <p:cNvSpPr/>
          <p:nvPr/>
        </p:nvSpPr>
        <p:spPr>
          <a:xfrm>
            <a:off x="279918" y="1950097"/>
            <a:ext cx="144000" cy="340567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2" name="Google Shape;82;p1"/>
          <p:cNvSpPr txBox="1"/>
          <p:nvPr/>
        </p:nvSpPr>
        <p:spPr>
          <a:xfrm>
            <a:off x="625149" y="2263802"/>
            <a:ext cx="4077477" cy="841256"/>
          </a:xfrm>
          <a:prstGeom prst="rect">
            <a:avLst/>
          </a:prstGeom>
          <a:noFill/>
          <a:ln>
            <a:noFill/>
          </a:ln>
        </p:spPr>
        <p:txBody>
          <a:bodyPr spcFirstLastPara="1" wrap="square" lIns="0" tIns="0" rIns="0" bIns="0" anchor="t" anchorCtr="0">
            <a:spAutoFit/>
          </a:bodyPr>
          <a:lstStyle/>
          <a:p>
            <a:pPr marL="0" marR="0" lvl="0" indent="0" algn="l" rtl="0">
              <a:lnSpc>
                <a:spcPct val="121428"/>
              </a:lnSpc>
              <a:spcBef>
                <a:spcPts val="0"/>
              </a:spcBef>
              <a:spcAft>
                <a:spcPts val="0"/>
              </a:spcAft>
              <a:buNone/>
            </a:pPr>
            <a:r>
              <a:rPr lang="es-CL" sz="2800" b="1" i="0" u="none" strike="noStrike" cap="none">
                <a:solidFill>
                  <a:schemeClr val="lt1"/>
                </a:solidFill>
                <a:latin typeface="Century Gothic"/>
                <a:ea typeface="Century Gothic"/>
                <a:cs typeface="Century Gothic"/>
                <a:sym typeface="Century Gothic"/>
              </a:rPr>
              <a:t>Diplomado en Big Data y Ciencia de Datos</a:t>
            </a:r>
            <a:endParaRPr/>
          </a:p>
        </p:txBody>
      </p:sp>
      <p:sp>
        <p:nvSpPr>
          <p:cNvPr id="83" name="Google Shape;83;p1"/>
          <p:cNvSpPr txBox="1"/>
          <p:nvPr/>
        </p:nvSpPr>
        <p:spPr>
          <a:xfrm>
            <a:off x="625149" y="3239081"/>
            <a:ext cx="4077477" cy="884858"/>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s-CL" sz="2000" b="1" i="0" u="none" strike="noStrike" cap="none">
                <a:solidFill>
                  <a:srgbClr val="C5E3FF"/>
                </a:solidFill>
                <a:latin typeface="Century Gothic"/>
                <a:ea typeface="Century Gothic"/>
                <a:cs typeface="Century Gothic"/>
                <a:sym typeface="Century Gothic"/>
              </a:rPr>
              <a:t>Curso: Arquitectura e Infraestructura para Big Data y Data Science</a:t>
            </a:r>
            <a:endParaRPr/>
          </a:p>
        </p:txBody>
      </p:sp>
      <p:sp>
        <p:nvSpPr>
          <p:cNvPr id="84" name="Google Shape;84;p1"/>
          <p:cNvSpPr txBox="1"/>
          <p:nvPr/>
        </p:nvSpPr>
        <p:spPr>
          <a:xfrm>
            <a:off x="625149" y="4522136"/>
            <a:ext cx="4077477" cy="564257"/>
          </a:xfrm>
          <a:prstGeom prst="rect">
            <a:avLst/>
          </a:prstGeom>
          <a:noFill/>
          <a:ln>
            <a:noFill/>
          </a:ln>
        </p:spPr>
        <p:txBody>
          <a:bodyPr spcFirstLastPara="1" wrap="square" lIns="0" tIns="0" rIns="0" bIns="0" anchor="t" anchorCtr="0">
            <a:spAutoFit/>
          </a:bodyPr>
          <a:lstStyle/>
          <a:p>
            <a:pPr marL="0" marR="0" lvl="0" indent="0" algn="l" rtl="0">
              <a:lnSpc>
                <a:spcPct val="122222"/>
              </a:lnSpc>
              <a:spcBef>
                <a:spcPts val="0"/>
              </a:spcBef>
              <a:spcAft>
                <a:spcPts val="0"/>
              </a:spcAft>
              <a:buNone/>
            </a:pPr>
            <a:r>
              <a:rPr lang="es-CL" sz="1400" b="0" i="0" u="none" strike="noStrike" cap="none">
                <a:solidFill>
                  <a:schemeClr val="lt1"/>
                </a:solidFill>
                <a:latin typeface="Century Gothic"/>
                <a:ea typeface="Century Gothic"/>
                <a:cs typeface="Century Gothic"/>
                <a:sym typeface="Century Gothic"/>
              </a:rPr>
              <a:t>Profesor:</a:t>
            </a:r>
            <a:br>
              <a:rPr lang="es-CL" sz="1600" b="1" i="0" u="none" strike="noStrike" cap="none">
                <a:solidFill>
                  <a:schemeClr val="lt1"/>
                </a:solidFill>
                <a:latin typeface="Century Gothic"/>
                <a:ea typeface="Century Gothic"/>
                <a:cs typeface="Century Gothic"/>
                <a:sym typeface="Century Gothic"/>
              </a:rPr>
            </a:br>
            <a:r>
              <a:rPr lang="es-CL" sz="1800" b="1" i="0" u="none" strike="noStrike" cap="none">
                <a:solidFill>
                  <a:schemeClr val="lt1"/>
                </a:solidFill>
                <a:latin typeface="Century Gothic"/>
                <a:ea typeface="Century Gothic"/>
                <a:cs typeface="Century Gothic"/>
                <a:sym typeface="Century Gothic"/>
              </a:rPr>
              <a:t>Néstor Campos</a:t>
            </a:r>
            <a:endParaRPr sz="1800" b="1" i="0" u="none" strike="noStrike" cap="none">
              <a:solidFill>
                <a:schemeClr val="lt1"/>
              </a:solidFill>
              <a:latin typeface="Century Gothic"/>
              <a:ea typeface="Century Gothic"/>
              <a:cs typeface="Century Gothic"/>
              <a:sym typeface="Century Gothic"/>
            </a:endParaRPr>
          </a:p>
        </p:txBody>
      </p:sp>
      <p:pic>
        <p:nvPicPr>
          <p:cNvPr id="85" name="Google Shape;85;p1"/>
          <p:cNvPicPr preferRelativeResize="0">
            <a:picLocks noGrp="1"/>
          </p:cNvPicPr>
          <p:nvPr>
            <p:ph type="pic" idx="2"/>
          </p:nvPr>
        </p:nvPicPr>
        <p:blipFill rotWithShape="1">
          <a:blip r:embed="rId3">
            <a:alphaModFix/>
          </a:blip>
          <a:srcRect l="35820" r="35819"/>
          <a:stretch/>
        </p:blipFill>
        <p:spPr>
          <a:xfrm>
            <a:off x="4850296" y="314323"/>
            <a:ext cx="2352675" cy="6219827"/>
          </a:xfrm>
          <a:prstGeom prst="rect">
            <a:avLst/>
          </a:prstGeom>
          <a:noFill/>
          <a:ln>
            <a:noFill/>
          </a:ln>
        </p:spPr>
      </p:pic>
      <p:pic>
        <p:nvPicPr>
          <p:cNvPr id="86" name="Google Shape;86;p1" descr="Cuatro propuestas interesantes de Big Data"/>
          <p:cNvPicPr preferRelativeResize="0">
            <a:picLocks noGrp="1"/>
          </p:cNvPicPr>
          <p:nvPr>
            <p:ph type="pic" idx="3"/>
          </p:nvPr>
        </p:nvPicPr>
        <p:blipFill rotWithShape="1">
          <a:blip r:embed="rId4">
            <a:alphaModFix/>
          </a:blip>
          <a:srcRect l="37825" r="37825"/>
          <a:stretch/>
        </p:blipFill>
        <p:spPr>
          <a:xfrm>
            <a:off x="7229476" y="314324"/>
            <a:ext cx="2271268" cy="6219825"/>
          </a:xfrm>
          <a:prstGeom prst="rect">
            <a:avLst/>
          </a:prstGeom>
          <a:noFill/>
          <a:ln>
            <a:noFill/>
          </a:ln>
        </p:spPr>
      </p:pic>
      <p:pic>
        <p:nvPicPr>
          <p:cNvPr id="87" name="Google Shape;87;p1"/>
          <p:cNvPicPr preferRelativeResize="0">
            <a:picLocks noGrp="1"/>
          </p:cNvPicPr>
          <p:nvPr>
            <p:ph type="pic" idx="4"/>
          </p:nvPr>
        </p:nvPicPr>
        <p:blipFill rotWithShape="1">
          <a:blip r:embed="rId5">
            <a:alphaModFix/>
          </a:blip>
          <a:srcRect l="37392" r="37392"/>
          <a:stretch/>
        </p:blipFill>
        <p:spPr>
          <a:xfrm>
            <a:off x="9500743" y="314323"/>
            <a:ext cx="2352675" cy="6219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Data Science?</a:t>
            </a:r>
            <a:endParaRPr/>
          </a:p>
        </p:txBody>
      </p:sp>
      <p:pic>
        <p:nvPicPr>
          <p:cNvPr id="160" name="Google Shape;160;p10" descr="Data Science: ¿cómo analizar los datos para expandir tu negocio?"/>
          <p:cNvPicPr preferRelativeResize="0">
            <a:picLocks noGrp="1"/>
          </p:cNvPicPr>
          <p:nvPr>
            <p:ph type="pic" idx="2"/>
          </p:nvPr>
        </p:nvPicPr>
        <p:blipFill rotWithShape="1">
          <a:blip r:embed="rId3">
            <a:alphaModFix/>
          </a:blip>
          <a:srcRect l="23656" r="23655"/>
          <a:stretch/>
        </p:blipFill>
        <p:spPr>
          <a:xfrm>
            <a:off x="6305550" y="1244906"/>
            <a:ext cx="5220865" cy="4597094"/>
          </a:xfrm>
          <a:prstGeom prst="rect">
            <a:avLst/>
          </a:prstGeom>
          <a:noFill/>
          <a:ln>
            <a:noFill/>
          </a:ln>
        </p:spPr>
      </p:pic>
      <p:sp>
        <p:nvSpPr>
          <p:cNvPr id="161" name="Google Shape;161;p10"/>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88888"/>
              </a:lnSpc>
              <a:spcBef>
                <a:spcPts val="0"/>
              </a:spcBef>
              <a:spcAft>
                <a:spcPts val="0"/>
              </a:spcAft>
              <a:buClr>
                <a:srgbClr val="999999"/>
              </a:buClr>
              <a:buSzPts val="1800"/>
              <a:buNone/>
            </a:pPr>
            <a:r>
              <a:rPr lang="es-CL" sz="1800">
                <a:solidFill>
                  <a:srgbClr val="999999"/>
                </a:solidFill>
              </a:rPr>
              <a:t>Data Scientists:</a:t>
            </a:r>
            <a:endParaRPr/>
          </a:p>
          <a:p>
            <a:pPr marL="0" lvl="0" indent="0" algn="l" rtl="0">
              <a:lnSpc>
                <a:spcPct val="123076"/>
              </a:lnSpc>
              <a:spcBef>
                <a:spcPts val="1000"/>
              </a:spcBef>
              <a:spcAft>
                <a:spcPts val="0"/>
              </a:spcAft>
              <a:buClr>
                <a:schemeClr val="dk1"/>
              </a:buClr>
              <a:buSzPts val="1300"/>
              <a:buNone/>
            </a:pPr>
            <a:endParaRPr/>
          </a:p>
          <a:p>
            <a:pPr marL="0" lvl="0" indent="0" algn="l" rtl="0">
              <a:lnSpc>
                <a:spcPct val="123076"/>
              </a:lnSpc>
              <a:spcBef>
                <a:spcPts val="1000"/>
              </a:spcBef>
              <a:spcAft>
                <a:spcPts val="0"/>
              </a:spcAft>
              <a:buClr>
                <a:schemeClr val="dk1"/>
              </a:buClr>
              <a:buSzPts val="1300"/>
              <a:buNone/>
            </a:pPr>
            <a:r>
              <a:rPr lang="es-CL"/>
              <a:t>Encargados del proceso de extraer datos específicos de fuentes de datos no estructurados o mal estructurados para procesarlos e investigarlos. </a:t>
            </a:r>
            <a:endParaRPr/>
          </a:p>
          <a:p>
            <a:pPr marL="0" lvl="0" indent="0" algn="l" rtl="0">
              <a:lnSpc>
                <a:spcPct val="123076"/>
              </a:lnSpc>
              <a:spcBef>
                <a:spcPts val="1000"/>
              </a:spcBef>
              <a:spcAft>
                <a:spcPts val="0"/>
              </a:spcAft>
              <a:buClr>
                <a:schemeClr val="dk1"/>
              </a:buClr>
              <a:buSzPts val="1300"/>
              <a:buNone/>
            </a:pPr>
            <a:endParaRPr/>
          </a:p>
          <a:p>
            <a:pPr marL="0" lvl="0" indent="0" algn="l" rtl="0">
              <a:lnSpc>
                <a:spcPct val="123076"/>
              </a:lnSpc>
              <a:spcBef>
                <a:spcPts val="1000"/>
              </a:spcBef>
              <a:spcAft>
                <a:spcPts val="0"/>
              </a:spcAft>
              <a:buClr>
                <a:schemeClr val="dk1"/>
              </a:buClr>
              <a:buSzPts val="1300"/>
              <a:buNone/>
            </a:pPr>
            <a:r>
              <a:rPr lang="es-CL"/>
              <a:t>Estos profesionales deben poseer habilidades analíticas, de machine learning, Data mining y estadísticas, así como experiencia con algoritmos y codificación.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Proceso de Data Science</a:t>
            </a:r>
            <a:endParaRPr/>
          </a:p>
        </p:txBody>
      </p:sp>
      <p:sp>
        <p:nvSpPr>
          <p:cNvPr id="167" name="Google Shape;167;p11"/>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t" anchorCtr="0">
            <a:noAutofit/>
          </a:bodyPr>
          <a:lstStyle/>
          <a:p>
            <a:pPr marL="0" lvl="0" indent="0" algn="l" rtl="0">
              <a:lnSpc>
                <a:spcPct val="123076"/>
              </a:lnSpc>
              <a:spcBef>
                <a:spcPts val="0"/>
              </a:spcBef>
              <a:spcAft>
                <a:spcPts val="0"/>
              </a:spcAft>
              <a:buClr>
                <a:schemeClr val="dk1"/>
              </a:buClr>
              <a:buSzPts val="1300"/>
              <a:buNone/>
            </a:pPr>
            <a:endParaRPr/>
          </a:p>
        </p:txBody>
      </p:sp>
      <p:pic>
        <p:nvPicPr>
          <p:cNvPr id="168" name="Google Shape;168;p11"/>
          <p:cNvPicPr preferRelativeResize="0"/>
          <p:nvPr/>
        </p:nvPicPr>
        <p:blipFill rotWithShape="1">
          <a:blip r:embed="rId3">
            <a:alphaModFix/>
          </a:blip>
          <a:srcRect/>
          <a:stretch/>
        </p:blipFill>
        <p:spPr>
          <a:xfrm>
            <a:off x="5843360" y="1982915"/>
            <a:ext cx="4894714" cy="37774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2" descr="El big data en los tiempos del coronavirus - Ideas que Cuentan"/>
          <p:cNvPicPr preferRelativeResize="0">
            <a:picLocks noGrp="1"/>
          </p:cNvPicPr>
          <p:nvPr>
            <p:ph type="pic" idx="2"/>
          </p:nvPr>
        </p:nvPicPr>
        <p:blipFill rotWithShape="1">
          <a:blip r:embed="rId3">
            <a:alphaModFix/>
          </a:blip>
          <a:srcRect t="14868" b="14867"/>
          <a:stretch/>
        </p:blipFill>
        <p:spPr>
          <a:xfrm>
            <a:off x="2536165" y="1268083"/>
            <a:ext cx="8954219" cy="4573918"/>
          </a:xfrm>
          <a:prstGeom prst="rect">
            <a:avLst/>
          </a:prstGeom>
          <a:noFill/>
          <a:ln>
            <a:noFill/>
          </a:ln>
        </p:spPr>
      </p:pic>
      <p:sp>
        <p:nvSpPr>
          <p:cNvPr id="174" name="Google Shape;174;p12"/>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lt1"/>
              </a:buClr>
              <a:buSzPts val="1600"/>
              <a:buNone/>
            </a:pPr>
            <a:r>
              <a:rPr lang="es-CL"/>
              <a:t>PRINCIPALES CONCEPTOS ASOCIADOS A BIG DATA Y DATA SCIENCE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00000"/>
              </a:lnSpc>
              <a:spcBef>
                <a:spcPts val="0"/>
              </a:spcBef>
              <a:spcAft>
                <a:spcPts val="0"/>
              </a:spcAft>
              <a:buClr>
                <a:schemeClr val="accent1"/>
              </a:buClr>
              <a:buSzPct val="100000"/>
              <a:buFont typeface="Century Gothic"/>
              <a:buNone/>
            </a:pPr>
            <a:r>
              <a:rPr lang="es-CL" sz="3300"/>
              <a:t>¿Cuándo hablamos correctamente de un proyecto de Big Data?</a:t>
            </a:r>
            <a:endParaRPr/>
          </a:p>
        </p:txBody>
      </p:sp>
      <p:sp>
        <p:nvSpPr>
          <p:cNvPr id="180" name="Google Shape;180;p13"/>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endParaRPr sz="1400"/>
          </a:p>
          <a:p>
            <a:pPr marL="0" lvl="0" indent="0" algn="l" rtl="0">
              <a:lnSpc>
                <a:spcPct val="59259"/>
              </a:lnSpc>
              <a:spcBef>
                <a:spcPts val="1000"/>
              </a:spcBef>
              <a:spcAft>
                <a:spcPts val="0"/>
              </a:spcAft>
              <a:buClr>
                <a:schemeClr val="dk1"/>
              </a:buClr>
              <a:buSzPts val="2700"/>
              <a:buNone/>
            </a:pPr>
            <a:endParaRPr sz="2700">
              <a:solidFill>
                <a:schemeClr val="accent1"/>
              </a:solidFill>
              <a:latin typeface="Century Gothic"/>
              <a:ea typeface="Century Gothic"/>
              <a:cs typeface="Century Gothic"/>
              <a:sym typeface="Century Gothic"/>
            </a:endParaRPr>
          </a:p>
          <a:p>
            <a:pPr marL="0" lvl="0" indent="0" algn="l" rtl="0">
              <a:lnSpc>
                <a:spcPct val="114285"/>
              </a:lnSpc>
              <a:spcBef>
                <a:spcPts val="1000"/>
              </a:spcBef>
              <a:spcAft>
                <a:spcPts val="0"/>
              </a:spcAft>
              <a:buClr>
                <a:schemeClr val="dk1"/>
              </a:buClr>
              <a:buSzPts val="1400"/>
              <a:buNone/>
            </a:pPr>
            <a:r>
              <a:rPr lang="es-CL" sz="1400"/>
              <a:t>Cuando cumple las 3 V.</a:t>
            </a:r>
            <a:endParaRPr/>
          </a:p>
          <a:p>
            <a:pPr marL="457200" lvl="1" indent="0" algn="l" rtl="0">
              <a:lnSpc>
                <a:spcPct val="90000"/>
              </a:lnSpc>
              <a:spcBef>
                <a:spcPts val="500"/>
              </a:spcBef>
              <a:spcAft>
                <a:spcPts val="0"/>
              </a:spcAft>
              <a:buClr>
                <a:srgbClr val="999999"/>
              </a:buClr>
              <a:buSzPts val="2000"/>
              <a:buNone/>
            </a:pPr>
            <a:endParaRPr/>
          </a:p>
          <a:p>
            <a:pPr marL="800100" lvl="1" indent="-342900" algn="l" rtl="0">
              <a:lnSpc>
                <a:spcPct val="90000"/>
              </a:lnSpc>
              <a:spcBef>
                <a:spcPts val="500"/>
              </a:spcBef>
              <a:spcAft>
                <a:spcPts val="0"/>
              </a:spcAft>
              <a:buClr>
                <a:srgbClr val="999999"/>
              </a:buClr>
              <a:buSzPts val="2000"/>
              <a:buFont typeface="Arial"/>
              <a:buChar char="•"/>
            </a:pPr>
            <a:r>
              <a:rPr lang="es-CL"/>
              <a:t>Volumen</a:t>
            </a:r>
            <a:endParaRPr sz="1000"/>
          </a:p>
          <a:p>
            <a:pPr marL="800100" lvl="1" indent="-342900" algn="l" rtl="0">
              <a:lnSpc>
                <a:spcPct val="90000"/>
              </a:lnSpc>
              <a:spcBef>
                <a:spcPts val="500"/>
              </a:spcBef>
              <a:spcAft>
                <a:spcPts val="0"/>
              </a:spcAft>
              <a:buClr>
                <a:srgbClr val="999999"/>
              </a:buClr>
              <a:buSzPts val="2000"/>
              <a:buFont typeface="Arial"/>
              <a:buChar char="•"/>
            </a:pPr>
            <a:r>
              <a:rPr lang="es-CL"/>
              <a:t>Variedad</a:t>
            </a:r>
            <a:endParaRPr/>
          </a:p>
          <a:p>
            <a:pPr marL="800100" lvl="1" indent="-342900" algn="l" rtl="0">
              <a:lnSpc>
                <a:spcPct val="90000"/>
              </a:lnSpc>
              <a:spcBef>
                <a:spcPts val="500"/>
              </a:spcBef>
              <a:spcAft>
                <a:spcPts val="0"/>
              </a:spcAft>
              <a:buClr>
                <a:srgbClr val="999999"/>
              </a:buClr>
              <a:buSzPts val="2000"/>
              <a:buFont typeface="Arial"/>
              <a:buChar char="•"/>
            </a:pPr>
            <a:r>
              <a:rPr lang="es-CL"/>
              <a:t>Velocidad</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81" name="Google Shape;181;p13"/>
          <p:cNvPicPr preferRelativeResize="0"/>
          <p:nvPr/>
        </p:nvPicPr>
        <p:blipFill rotWithShape="1">
          <a:blip r:embed="rId3">
            <a:alphaModFix/>
          </a:blip>
          <a:srcRect/>
          <a:stretch/>
        </p:blipFill>
        <p:spPr>
          <a:xfrm>
            <a:off x="5257413" y="1662038"/>
            <a:ext cx="6269002" cy="3762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3300"/>
              <a:buFont typeface="Century Gothic"/>
              <a:buNone/>
            </a:pPr>
            <a:r>
              <a:rPr lang="es-CL" sz="3300"/>
              <a:t>Volumen</a:t>
            </a:r>
            <a:endParaRPr/>
          </a:p>
        </p:txBody>
      </p:sp>
      <p:sp>
        <p:nvSpPr>
          <p:cNvPr id="187" name="Google Shape;187;p14"/>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El volumen de los datos almacenados en los depósitos de las empresas ha pasado de ocupar gigabytes a “</a:t>
            </a:r>
            <a:r>
              <a:rPr lang="es-CL" b="1">
                <a:solidFill>
                  <a:schemeClr val="accent1"/>
                </a:solidFill>
              </a:rPr>
              <a:t>petabytes</a:t>
            </a:r>
            <a:r>
              <a:rPr lang="es-CL"/>
              <a:t>”.</a:t>
            </a:r>
            <a:endParaRPr/>
          </a:p>
          <a:p>
            <a:pPr marL="0" lvl="0" indent="0" algn="l" rtl="0">
              <a:lnSpc>
                <a:spcPct val="123076"/>
              </a:lnSpc>
              <a:spcBef>
                <a:spcPts val="1000"/>
              </a:spcBef>
              <a:spcAft>
                <a:spcPts val="0"/>
              </a:spcAft>
              <a:buClr>
                <a:schemeClr val="dk1"/>
              </a:buClr>
              <a:buSzPts val="1300"/>
              <a:buNone/>
            </a:pPr>
            <a:br>
              <a:rPr lang="es-CL"/>
            </a:br>
            <a:r>
              <a:rPr lang="es-CL"/>
              <a:t>Los dispositivos conectados durante 2021 conllevarán un tráfico global de datos móviles de 10,8 </a:t>
            </a:r>
            <a:r>
              <a:rPr lang="es-CL" b="1">
                <a:solidFill>
                  <a:schemeClr val="accent1"/>
                </a:solidFill>
              </a:rPr>
              <a:t>exabytes mensuales</a:t>
            </a:r>
            <a:r>
              <a:rPr lang="es-CL"/>
              <a:t>.</a:t>
            </a:r>
            <a:endParaRPr/>
          </a:p>
          <a:p>
            <a:pPr marL="0" lvl="0" indent="0" algn="l" rtl="0">
              <a:lnSpc>
                <a:spcPct val="123076"/>
              </a:lnSpc>
              <a:spcBef>
                <a:spcPts val="1000"/>
              </a:spcBef>
              <a:spcAft>
                <a:spcPts val="0"/>
              </a:spcAft>
              <a:buClr>
                <a:schemeClr val="dk1"/>
              </a:buClr>
              <a:buSzPts val="1300"/>
              <a:buNone/>
            </a:pPr>
            <a:br>
              <a:rPr lang="es-CL"/>
            </a:br>
            <a:r>
              <a:rPr lang="es-CL"/>
              <a:t>En un minuto se envían más de 188.000.000 de correos electrónicos, y se realizan más de 61.000.000 de </a:t>
            </a:r>
            <a:r>
              <a:rPr lang="es-CL" i="1"/>
              <a:t>swipes</a:t>
            </a:r>
            <a:r>
              <a:rPr lang="es-CL"/>
              <a:t> en Tinder.</a:t>
            </a:r>
            <a:endParaRPr/>
          </a:p>
        </p:txBody>
      </p:sp>
      <p:pic>
        <p:nvPicPr>
          <p:cNvPr id="188" name="Google Shape;188;p14"/>
          <p:cNvPicPr preferRelativeResize="0"/>
          <p:nvPr/>
        </p:nvPicPr>
        <p:blipFill rotWithShape="1">
          <a:blip r:embed="rId3">
            <a:alphaModFix/>
          </a:blip>
          <a:srcRect/>
          <a:stretch/>
        </p:blipFill>
        <p:spPr>
          <a:xfrm>
            <a:off x="5257413" y="1662038"/>
            <a:ext cx="6269002" cy="37628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3300"/>
              <a:buFont typeface="Century Gothic"/>
              <a:buNone/>
            </a:pPr>
            <a:r>
              <a:rPr lang="es-CL" sz="3300"/>
              <a:t>Variedad</a:t>
            </a:r>
            <a:endParaRPr/>
          </a:p>
        </p:txBody>
      </p:sp>
      <p:sp>
        <p:nvSpPr>
          <p:cNvPr id="194" name="Google Shape;194;p1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La variedad de datos ha explotado, pasando de ser datos almacenados y estructurados, a ser </a:t>
            </a:r>
            <a:r>
              <a:rPr lang="es-CL" b="1">
                <a:solidFill>
                  <a:schemeClr val="accent1"/>
                </a:solidFill>
              </a:rPr>
              <a:t>desestructurados</a:t>
            </a:r>
            <a:r>
              <a:rPr lang="es-CL"/>
              <a:t>, </a:t>
            </a:r>
            <a:r>
              <a:rPr lang="es-CL" b="1">
                <a:solidFill>
                  <a:schemeClr val="accent1"/>
                </a:solidFill>
              </a:rPr>
              <a:t>semiestructurados</a:t>
            </a:r>
            <a:r>
              <a:rPr lang="es-CL"/>
              <a:t>, audio, video, XML, etc.</a:t>
            </a:r>
            <a:endParaRPr/>
          </a:p>
          <a:p>
            <a:pPr marL="0" lvl="0" indent="0" algn="l" rtl="0">
              <a:lnSpc>
                <a:spcPct val="123076"/>
              </a:lnSpc>
              <a:spcBef>
                <a:spcPts val="1000"/>
              </a:spcBef>
              <a:spcAft>
                <a:spcPts val="0"/>
              </a:spcAft>
              <a:buClr>
                <a:schemeClr val="dk1"/>
              </a:buClr>
              <a:buSzPts val="1300"/>
              <a:buNone/>
            </a:pPr>
            <a:br>
              <a:rPr lang="es-CL"/>
            </a:br>
            <a:r>
              <a:rPr lang="es-CL"/>
              <a:t>Datos en </a:t>
            </a:r>
            <a:r>
              <a:rPr lang="es-CL" b="1">
                <a:solidFill>
                  <a:schemeClr val="accent1"/>
                </a:solidFill>
              </a:rPr>
              <a:t>streaming</a:t>
            </a:r>
            <a:r>
              <a:rPr lang="es-CL"/>
              <a:t>, cotizaciones bursátiles, medios sociales, máquina a máquina, </a:t>
            </a:r>
            <a:r>
              <a:rPr lang="es-CL" b="1">
                <a:solidFill>
                  <a:schemeClr val="accent1"/>
                </a:solidFill>
              </a:rPr>
              <a:t>datos de sensores</a:t>
            </a:r>
            <a:r>
              <a:rPr lang="es-CL"/>
              <a:t>, etc.</a:t>
            </a:r>
            <a:endParaRPr/>
          </a:p>
        </p:txBody>
      </p:sp>
      <p:pic>
        <p:nvPicPr>
          <p:cNvPr id="195" name="Google Shape;195;p15"/>
          <p:cNvPicPr preferRelativeResize="0"/>
          <p:nvPr/>
        </p:nvPicPr>
        <p:blipFill rotWithShape="1">
          <a:blip r:embed="rId3">
            <a:alphaModFix/>
          </a:blip>
          <a:srcRect/>
          <a:stretch/>
        </p:blipFill>
        <p:spPr>
          <a:xfrm>
            <a:off x="5257413" y="1662038"/>
            <a:ext cx="6269002" cy="37628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6"/>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accent1"/>
              </a:buClr>
              <a:buSzPts val="3300"/>
              <a:buFont typeface="Century Gothic"/>
              <a:buNone/>
            </a:pPr>
            <a:r>
              <a:rPr lang="es-CL" sz="3300"/>
              <a:t>Velocidad</a:t>
            </a:r>
            <a:endParaRPr/>
          </a:p>
        </p:txBody>
      </p:sp>
      <p:sp>
        <p:nvSpPr>
          <p:cNvPr id="201" name="Google Shape;201;p16"/>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La velocidad del movimiento, proceso y captura de datos </a:t>
            </a:r>
            <a:r>
              <a:rPr lang="es-CL" b="1">
                <a:solidFill>
                  <a:schemeClr val="accent1"/>
                </a:solidFill>
              </a:rPr>
              <a:t>dentro y fuera </a:t>
            </a:r>
            <a:r>
              <a:rPr lang="es-CL"/>
              <a:t>de la empresa ha aumentado significativamente.</a:t>
            </a:r>
            <a:endParaRPr/>
          </a:p>
          <a:p>
            <a:pPr marL="0" lvl="0" indent="0" algn="l" rtl="0">
              <a:lnSpc>
                <a:spcPct val="123076"/>
              </a:lnSpc>
              <a:spcBef>
                <a:spcPts val="1000"/>
              </a:spcBef>
              <a:spcAft>
                <a:spcPts val="0"/>
              </a:spcAft>
              <a:buClr>
                <a:schemeClr val="dk1"/>
              </a:buClr>
              <a:buSzPts val="1300"/>
              <a:buNone/>
            </a:pPr>
            <a:br>
              <a:rPr lang="es-CL"/>
            </a:br>
            <a:r>
              <a:rPr lang="es-CL"/>
              <a:t>Los modelos de procesamiento tradicional generalmente suelen tardar días en procesar (hablando de millones de datos), pero necesitamos que las respuestas sean lo más cercana a </a:t>
            </a:r>
            <a:r>
              <a:rPr lang="es-CL" b="1">
                <a:solidFill>
                  <a:schemeClr val="accent1"/>
                </a:solidFill>
              </a:rPr>
              <a:t>tiempo real</a:t>
            </a:r>
            <a:r>
              <a:rPr lang="es-CL"/>
              <a:t>.</a:t>
            </a:r>
            <a:endParaRPr/>
          </a:p>
        </p:txBody>
      </p:sp>
      <p:pic>
        <p:nvPicPr>
          <p:cNvPr id="202" name="Google Shape;202;p16"/>
          <p:cNvPicPr preferRelativeResize="0"/>
          <p:nvPr/>
        </p:nvPicPr>
        <p:blipFill rotWithShape="1">
          <a:blip r:embed="rId3">
            <a:alphaModFix/>
          </a:blip>
          <a:srcRect/>
          <a:stretch/>
        </p:blipFill>
        <p:spPr>
          <a:xfrm>
            <a:off x="5257413" y="1662038"/>
            <a:ext cx="6269002" cy="37628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7"/>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00000"/>
              </a:lnSpc>
              <a:spcBef>
                <a:spcPts val="0"/>
              </a:spcBef>
              <a:spcAft>
                <a:spcPts val="0"/>
              </a:spcAft>
              <a:buClr>
                <a:schemeClr val="accent1"/>
              </a:buClr>
              <a:buSzPct val="100000"/>
              <a:buFont typeface="Century Gothic"/>
              <a:buNone/>
            </a:pPr>
            <a:r>
              <a:rPr lang="es-CL" sz="3300"/>
              <a:t>De 3 a 5 V’s de Big Data</a:t>
            </a:r>
            <a:endParaRPr/>
          </a:p>
        </p:txBody>
      </p:sp>
      <p:sp>
        <p:nvSpPr>
          <p:cNvPr id="208" name="Google Shape;208;p17"/>
          <p:cNvSpPr/>
          <p:nvPr/>
        </p:nvSpPr>
        <p:spPr>
          <a:xfrm>
            <a:off x="5246995" y="3530206"/>
            <a:ext cx="1053193" cy="765106"/>
          </a:xfrm>
          <a:prstGeom prst="rightArrow">
            <a:avLst>
              <a:gd name="adj1" fmla="val 50000"/>
              <a:gd name="adj2"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09" name="Google Shape;209;p17"/>
          <p:cNvGrpSpPr/>
          <p:nvPr/>
        </p:nvGrpSpPr>
        <p:grpSpPr>
          <a:xfrm>
            <a:off x="7069177" y="2149532"/>
            <a:ext cx="3409756" cy="3291541"/>
            <a:chOff x="450262" y="734"/>
            <a:chExt cx="3409756" cy="3291541"/>
          </a:xfrm>
        </p:grpSpPr>
        <p:sp>
          <p:nvSpPr>
            <p:cNvPr id="210" name="Google Shape;210;p17"/>
            <p:cNvSpPr/>
            <p:nvPr/>
          </p:nvSpPr>
          <p:spPr>
            <a:xfrm>
              <a:off x="1657921" y="734"/>
              <a:ext cx="994437" cy="994437"/>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txBox="1"/>
            <p:nvPr/>
          </p:nvSpPr>
          <p:spPr>
            <a:xfrm>
              <a:off x="1803553" y="146366"/>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Volumen</a:t>
              </a:r>
              <a:endParaRPr/>
            </a:p>
          </p:txBody>
        </p:sp>
        <p:sp>
          <p:nvSpPr>
            <p:cNvPr id="212" name="Google Shape;212;p17"/>
            <p:cNvSpPr/>
            <p:nvPr/>
          </p:nvSpPr>
          <p:spPr>
            <a:xfrm rot="2160000">
              <a:off x="2620870" y="764456"/>
              <a:ext cx="264105" cy="335622"/>
            </a:xfrm>
            <a:prstGeom prst="rightArrow">
              <a:avLst>
                <a:gd name="adj1" fmla="val 60000"/>
                <a:gd name="adj2" fmla="val 50000"/>
              </a:avLst>
            </a:prstGeom>
            <a:solidFill>
              <a:srgbClr val="006E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p:nvPr/>
          </p:nvSpPr>
          <p:spPr>
            <a:xfrm rot="2160000">
              <a:off x="2628436" y="808295"/>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14" name="Google Shape;214;p17"/>
            <p:cNvSpPr/>
            <p:nvPr/>
          </p:nvSpPr>
          <p:spPr>
            <a:xfrm>
              <a:off x="2865581" y="878150"/>
              <a:ext cx="994437" cy="994437"/>
            </a:xfrm>
            <a:prstGeom prst="ellipse">
              <a:avLst/>
            </a:prstGeom>
            <a:solidFill>
              <a:srgbClr val="1874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txBox="1"/>
            <p:nvPr/>
          </p:nvSpPr>
          <p:spPr>
            <a:xfrm>
              <a:off x="3011213" y="1023782"/>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Variedad</a:t>
              </a:r>
              <a:endParaRPr/>
            </a:p>
          </p:txBody>
        </p:sp>
        <p:sp>
          <p:nvSpPr>
            <p:cNvPr id="216" name="Google Shape;216;p17"/>
            <p:cNvSpPr/>
            <p:nvPr/>
          </p:nvSpPr>
          <p:spPr>
            <a:xfrm rot="6480000">
              <a:off x="3002414" y="1910293"/>
              <a:ext cx="264105" cy="335622"/>
            </a:xfrm>
            <a:prstGeom prst="rightArrow">
              <a:avLst>
                <a:gd name="adj1" fmla="val 60000"/>
                <a:gd name="adj2" fmla="val 50000"/>
              </a:avLst>
            </a:prstGeom>
            <a:solidFill>
              <a:srgbClr val="37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txBox="1"/>
            <p:nvPr/>
          </p:nvSpPr>
          <p:spPr>
            <a:xfrm rot="-4320000">
              <a:off x="3054271" y="1939740"/>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18" name="Google Shape;218;p17"/>
            <p:cNvSpPr/>
            <p:nvPr/>
          </p:nvSpPr>
          <p:spPr>
            <a:xfrm>
              <a:off x="2404296" y="2297838"/>
              <a:ext cx="994437" cy="994437"/>
            </a:xfrm>
            <a:prstGeom prst="ellipse">
              <a:avLst/>
            </a:prstGeom>
            <a:solidFill>
              <a:srgbClr val="81A4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p:nvPr/>
          </p:nvSpPr>
          <p:spPr>
            <a:xfrm>
              <a:off x="2549928" y="2443470"/>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Velocidad</a:t>
              </a:r>
              <a:endParaRPr/>
            </a:p>
          </p:txBody>
        </p:sp>
        <p:sp>
          <p:nvSpPr>
            <p:cNvPr id="220" name="Google Shape;220;p17"/>
            <p:cNvSpPr/>
            <p:nvPr/>
          </p:nvSpPr>
          <p:spPr>
            <a:xfrm rot="10800000">
              <a:off x="2030562" y="2627246"/>
              <a:ext cx="264105" cy="335622"/>
            </a:xfrm>
            <a:prstGeom prst="rightArrow">
              <a:avLst>
                <a:gd name="adj1" fmla="val 60000"/>
                <a:gd name="adj2" fmla="val 50000"/>
              </a:avLst>
            </a:prstGeom>
            <a:solidFill>
              <a:srgbClr val="91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txBox="1"/>
            <p:nvPr/>
          </p:nvSpPr>
          <p:spPr>
            <a:xfrm>
              <a:off x="2109793" y="2694370"/>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22" name="Google Shape;222;p17"/>
            <p:cNvSpPr/>
            <p:nvPr/>
          </p:nvSpPr>
          <p:spPr>
            <a:xfrm>
              <a:off x="911547" y="2297838"/>
              <a:ext cx="994437" cy="994437"/>
            </a:xfrm>
            <a:prstGeom prst="ellipse">
              <a:avLst/>
            </a:prstGeom>
            <a:solidFill>
              <a:srgbClr val="81A4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txBox="1"/>
            <p:nvPr/>
          </p:nvSpPr>
          <p:spPr>
            <a:xfrm>
              <a:off x="1057179" y="2443470"/>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Veracidad</a:t>
              </a:r>
              <a:endParaRPr/>
            </a:p>
          </p:txBody>
        </p:sp>
        <p:sp>
          <p:nvSpPr>
            <p:cNvPr id="224" name="Google Shape;224;p17"/>
            <p:cNvSpPr/>
            <p:nvPr/>
          </p:nvSpPr>
          <p:spPr>
            <a:xfrm rot="-6480000">
              <a:off x="1048380" y="1924510"/>
              <a:ext cx="264105" cy="335622"/>
            </a:xfrm>
            <a:prstGeom prst="rightArrow">
              <a:avLst>
                <a:gd name="adj1" fmla="val 60000"/>
                <a:gd name="adj2" fmla="val 50000"/>
              </a:avLst>
            </a:prstGeom>
            <a:solidFill>
              <a:srgbClr val="91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txBox="1"/>
            <p:nvPr/>
          </p:nvSpPr>
          <p:spPr>
            <a:xfrm rot="4320000">
              <a:off x="1100237" y="2029311"/>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26" name="Google Shape;226;p17"/>
            <p:cNvSpPr/>
            <p:nvPr/>
          </p:nvSpPr>
          <p:spPr>
            <a:xfrm>
              <a:off x="450262" y="878150"/>
              <a:ext cx="994437" cy="994437"/>
            </a:xfrm>
            <a:prstGeom prst="ellipse">
              <a:avLst/>
            </a:prstGeom>
            <a:solidFill>
              <a:srgbClr val="1874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595894" y="1023782"/>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Valor</a:t>
              </a:r>
              <a:endParaRPr/>
            </a:p>
          </p:txBody>
        </p:sp>
        <p:sp>
          <p:nvSpPr>
            <p:cNvPr id="228" name="Google Shape;228;p17"/>
            <p:cNvSpPr/>
            <p:nvPr/>
          </p:nvSpPr>
          <p:spPr>
            <a:xfrm rot="-2160000">
              <a:off x="1413211" y="773243"/>
              <a:ext cx="264105" cy="335622"/>
            </a:xfrm>
            <a:prstGeom prst="rightArrow">
              <a:avLst>
                <a:gd name="adj1" fmla="val 60000"/>
                <a:gd name="adj2" fmla="val 50000"/>
              </a:avLst>
            </a:prstGeom>
            <a:solidFill>
              <a:srgbClr val="37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rot="-2160000">
              <a:off x="1420777" y="863652"/>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grpSp>
      <p:grpSp>
        <p:nvGrpSpPr>
          <p:cNvPr id="230" name="Google Shape;230;p17"/>
          <p:cNvGrpSpPr/>
          <p:nvPr/>
        </p:nvGrpSpPr>
        <p:grpSpPr>
          <a:xfrm>
            <a:off x="2017077" y="2746824"/>
            <a:ext cx="2553551" cy="2348138"/>
            <a:chOff x="498" y="3624"/>
            <a:chExt cx="2553551" cy="2348138"/>
          </a:xfrm>
        </p:grpSpPr>
        <p:sp>
          <p:nvSpPr>
            <p:cNvPr id="231" name="Google Shape;231;p17"/>
            <p:cNvSpPr/>
            <p:nvPr/>
          </p:nvSpPr>
          <p:spPr>
            <a:xfrm>
              <a:off x="767112" y="3624"/>
              <a:ext cx="1020322" cy="1020322"/>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txBox="1"/>
            <p:nvPr/>
          </p:nvSpPr>
          <p:spPr>
            <a:xfrm>
              <a:off x="916535" y="153047"/>
              <a:ext cx="721476" cy="721476"/>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Volumen</a:t>
              </a:r>
              <a:endParaRPr/>
            </a:p>
          </p:txBody>
        </p:sp>
        <p:sp>
          <p:nvSpPr>
            <p:cNvPr id="233" name="Google Shape;233;p17"/>
            <p:cNvSpPr/>
            <p:nvPr/>
          </p:nvSpPr>
          <p:spPr>
            <a:xfrm rot="3600000">
              <a:off x="1520814" y="998851"/>
              <a:ext cx="271840" cy="344358"/>
            </a:xfrm>
            <a:prstGeom prst="rightArrow">
              <a:avLst>
                <a:gd name="adj1" fmla="val 60000"/>
                <a:gd name="adj2" fmla="val 50000"/>
              </a:avLst>
            </a:prstGeom>
            <a:solidFill>
              <a:srgbClr val="006E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txBox="1"/>
            <p:nvPr/>
          </p:nvSpPr>
          <p:spPr>
            <a:xfrm rot="3600000">
              <a:off x="1541202" y="1032410"/>
              <a:ext cx="190288" cy="2066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35" name="Google Shape;235;p17"/>
            <p:cNvSpPr/>
            <p:nvPr/>
          </p:nvSpPr>
          <p:spPr>
            <a:xfrm>
              <a:off x="1533727" y="1331440"/>
              <a:ext cx="1020322" cy="1020322"/>
            </a:xfrm>
            <a:prstGeom prst="ellipse">
              <a:avLst/>
            </a:prstGeom>
            <a:solidFill>
              <a:srgbClr val="6093E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txBox="1"/>
            <p:nvPr/>
          </p:nvSpPr>
          <p:spPr>
            <a:xfrm>
              <a:off x="1683150" y="1480863"/>
              <a:ext cx="721476" cy="721476"/>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Variedad</a:t>
              </a:r>
              <a:endParaRPr/>
            </a:p>
          </p:txBody>
        </p:sp>
        <p:sp>
          <p:nvSpPr>
            <p:cNvPr id="237" name="Google Shape;237;p17"/>
            <p:cNvSpPr/>
            <p:nvPr/>
          </p:nvSpPr>
          <p:spPr>
            <a:xfrm rot="10800000">
              <a:off x="1149047" y="1669422"/>
              <a:ext cx="271840" cy="344358"/>
            </a:xfrm>
            <a:prstGeom prst="rightArrow">
              <a:avLst>
                <a:gd name="adj1" fmla="val 60000"/>
                <a:gd name="adj2" fmla="val 50000"/>
              </a:avLst>
            </a:prstGeom>
            <a:solidFill>
              <a:srgbClr val="75A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p:nvPr/>
          </p:nvSpPr>
          <p:spPr>
            <a:xfrm>
              <a:off x="1230599" y="1738294"/>
              <a:ext cx="190288" cy="2066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39" name="Google Shape;239;p17"/>
            <p:cNvSpPr/>
            <p:nvPr/>
          </p:nvSpPr>
          <p:spPr>
            <a:xfrm>
              <a:off x="498" y="1331440"/>
              <a:ext cx="1020322" cy="1020322"/>
            </a:xfrm>
            <a:prstGeom prst="ellipse">
              <a:avLst/>
            </a:prstGeom>
            <a:solidFill>
              <a:srgbClr val="6093E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149921" y="1480863"/>
              <a:ext cx="721476" cy="721476"/>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Velocidad</a:t>
              </a:r>
              <a:endParaRPr/>
            </a:p>
          </p:txBody>
        </p:sp>
        <p:sp>
          <p:nvSpPr>
            <p:cNvPr id="241" name="Google Shape;241;p17"/>
            <p:cNvSpPr/>
            <p:nvPr/>
          </p:nvSpPr>
          <p:spPr>
            <a:xfrm rot="-3600000">
              <a:off x="754199" y="1012177"/>
              <a:ext cx="271840" cy="344358"/>
            </a:xfrm>
            <a:prstGeom prst="rightArrow">
              <a:avLst>
                <a:gd name="adj1" fmla="val 60000"/>
                <a:gd name="adj2" fmla="val 50000"/>
              </a:avLst>
            </a:prstGeom>
            <a:solidFill>
              <a:srgbClr val="75A0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txBox="1"/>
            <p:nvPr/>
          </p:nvSpPr>
          <p:spPr>
            <a:xfrm rot="-3600000">
              <a:off x="774587" y="1116362"/>
              <a:ext cx="190288" cy="20661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5V´s de Big Data</a:t>
            </a:r>
            <a:endParaRPr/>
          </a:p>
        </p:txBody>
      </p:sp>
      <p:sp>
        <p:nvSpPr>
          <p:cNvPr id="248" name="Google Shape;248;p1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b="1"/>
              <a:t>Veracidad:</a:t>
            </a:r>
            <a:r>
              <a:rPr lang="es-CL"/>
              <a:t> </a:t>
            </a:r>
            <a:r>
              <a:rPr lang="es-CL" b="1">
                <a:solidFill>
                  <a:schemeClr val="accent1"/>
                </a:solidFill>
              </a:rPr>
              <a:t>Confianza</a:t>
            </a:r>
            <a:r>
              <a:rPr lang="es-CL"/>
              <a:t> de los datos.  Extraer datos de </a:t>
            </a:r>
            <a:r>
              <a:rPr lang="es-CL" i="1"/>
              <a:t>calidad</a:t>
            </a:r>
            <a:r>
              <a:rPr lang="es-CL"/>
              <a:t> eliminado la imprevisibilidad inherente de algunos, como: tiempo, economía, etc.</a:t>
            </a:r>
            <a:endParaRPr b="1"/>
          </a:p>
          <a:p>
            <a:pPr marL="0" lvl="0" indent="0" algn="l" rtl="0">
              <a:lnSpc>
                <a:spcPct val="123076"/>
              </a:lnSpc>
              <a:spcBef>
                <a:spcPts val="1000"/>
              </a:spcBef>
              <a:spcAft>
                <a:spcPts val="0"/>
              </a:spcAft>
              <a:buClr>
                <a:schemeClr val="dk1"/>
              </a:buClr>
              <a:buSzPts val="1300"/>
              <a:buNone/>
            </a:pPr>
            <a:br>
              <a:rPr lang="es-CL"/>
            </a:br>
            <a:r>
              <a:rPr lang="es-CL" b="1"/>
              <a:t>Valor:</a:t>
            </a:r>
            <a:r>
              <a:rPr lang="es-CL"/>
              <a:t> </a:t>
            </a:r>
            <a:r>
              <a:rPr lang="es-CL" b="1">
                <a:solidFill>
                  <a:schemeClr val="accent1"/>
                </a:solidFill>
              </a:rPr>
              <a:t>Importancia</a:t>
            </a:r>
            <a:r>
              <a:rPr lang="es-CL"/>
              <a:t> de los datos almacenados. Primero se debe </a:t>
            </a:r>
            <a:r>
              <a:rPr lang="es-CL" i="1"/>
              <a:t>conocer</a:t>
            </a:r>
            <a:r>
              <a:rPr lang="es-CL"/>
              <a:t> lo que se quiere conseguir para luego </a:t>
            </a:r>
            <a:r>
              <a:rPr lang="es-CL" i="1"/>
              <a:t>buscar</a:t>
            </a:r>
            <a:r>
              <a:rPr lang="es-CL"/>
              <a:t> la información, </a:t>
            </a:r>
            <a:r>
              <a:rPr lang="es-CL" b="1">
                <a:solidFill>
                  <a:schemeClr val="accent1"/>
                </a:solidFill>
              </a:rPr>
              <a:t>no al revés</a:t>
            </a:r>
            <a:r>
              <a:rPr lang="es-CL"/>
              <a:t>.</a:t>
            </a:r>
            <a:endParaRPr b="1"/>
          </a:p>
        </p:txBody>
      </p:sp>
      <p:pic>
        <p:nvPicPr>
          <p:cNvPr id="249" name="Google Shape;249;p18"/>
          <p:cNvPicPr preferRelativeResize="0"/>
          <p:nvPr/>
        </p:nvPicPr>
        <p:blipFill rotWithShape="1">
          <a:blip r:embed="rId3">
            <a:alphaModFix/>
          </a:blip>
          <a:srcRect/>
          <a:stretch/>
        </p:blipFill>
        <p:spPr>
          <a:xfrm>
            <a:off x="6314849" y="1571625"/>
            <a:ext cx="4459420" cy="3714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00000"/>
              </a:lnSpc>
              <a:spcBef>
                <a:spcPts val="0"/>
              </a:spcBef>
              <a:spcAft>
                <a:spcPts val="0"/>
              </a:spcAft>
              <a:buClr>
                <a:schemeClr val="accent1"/>
              </a:buClr>
              <a:buSzPct val="100000"/>
              <a:buFont typeface="Century Gothic"/>
              <a:buNone/>
            </a:pPr>
            <a:r>
              <a:rPr lang="es-CL" sz="3300"/>
              <a:t>De 5 a 7 V’s de Big Data</a:t>
            </a:r>
            <a:endParaRPr/>
          </a:p>
        </p:txBody>
      </p:sp>
      <p:grpSp>
        <p:nvGrpSpPr>
          <p:cNvPr id="255" name="Google Shape;255;p19"/>
          <p:cNvGrpSpPr/>
          <p:nvPr/>
        </p:nvGrpSpPr>
        <p:grpSpPr>
          <a:xfrm>
            <a:off x="1492970" y="2511908"/>
            <a:ext cx="3409756" cy="3291541"/>
            <a:chOff x="450262" y="734"/>
            <a:chExt cx="3409756" cy="3291541"/>
          </a:xfrm>
        </p:grpSpPr>
        <p:sp>
          <p:nvSpPr>
            <p:cNvPr id="256" name="Google Shape;256;p19"/>
            <p:cNvSpPr/>
            <p:nvPr/>
          </p:nvSpPr>
          <p:spPr>
            <a:xfrm>
              <a:off x="1657921" y="734"/>
              <a:ext cx="994437" cy="994437"/>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txBox="1"/>
            <p:nvPr/>
          </p:nvSpPr>
          <p:spPr>
            <a:xfrm>
              <a:off x="1803553" y="146366"/>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Volumen</a:t>
              </a:r>
              <a:endParaRPr/>
            </a:p>
          </p:txBody>
        </p:sp>
        <p:sp>
          <p:nvSpPr>
            <p:cNvPr id="258" name="Google Shape;258;p19"/>
            <p:cNvSpPr/>
            <p:nvPr/>
          </p:nvSpPr>
          <p:spPr>
            <a:xfrm rot="2160000">
              <a:off x="2620870" y="764456"/>
              <a:ext cx="264105" cy="335622"/>
            </a:xfrm>
            <a:prstGeom prst="rightArrow">
              <a:avLst>
                <a:gd name="adj1" fmla="val 60000"/>
                <a:gd name="adj2" fmla="val 50000"/>
              </a:avLst>
            </a:prstGeom>
            <a:solidFill>
              <a:srgbClr val="006E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txBox="1"/>
            <p:nvPr/>
          </p:nvSpPr>
          <p:spPr>
            <a:xfrm rot="2160000">
              <a:off x="2628436" y="808295"/>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60" name="Google Shape;260;p19"/>
            <p:cNvSpPr/>
            <p:nvPr/>
          </p:nvSpPr>
          <p:spPr>
            <a:xfrm>
              <a:off x="2865581" y="878150"/>
              <a:ext cx="994437" cy="994437"/>
            </a:xfrm>
            <a:prstGeom prst="ellipse">
              <a:avLst/>
            </a:prstGeom>
            <a:solidFill>
              <a:srgbClr val="1874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txBox="1"/>
            <p:nvPr/>
          </p:nvSpPr>
          <p:spPr>
            <a:xfrm>
              <a:off x="3011213" y="1023782"/>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Variedad</a:t>
              </a:r>
              <a:endParaRPr/>
            </a:p>
          </p:txBody>
        </p:sp>
        <p:sp>
          <p:nvSpPr>
            <p:cNvPr id="262" name="Google Shape;262;p19"/>
            <p:cNvSpPr/>
            <p:nvPr/>
          </p:nvSpPr>
          <p:spPr>
            <a:xfrm rot="6480000">
              <a:off x="3002414" y="1910293"/>
              <a:ext cx="264105" cy="335622"/>
            </a:xfrm>
            <a:prstGeom prst="rightArrow">
              <a:avLst>
                <a:gd name="adj1" fmla="val 60000"/>
                <a:gd name="adj2" fmla="val 50000"/>
              </a:avLst>
            </a:prstGeom>
            <a:solidFill>
              <a:srgbClr val="37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txBox="1"/>
            <p:nvPr/>
          </p:nvSpPr>
          <p:spPr>
            <a:xfrm rot="-4320000">
              <a:off x="3054271" y="1939740"/>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64" name="Google Shape;264;p19"/>
            <p:cNvSpPr/>
            <p:nvPr/>
          </p:nvSpPr>
          <p:spPr>
            <a:xfrm>
              <a:off x="2404296" y="2297838"/>
              <a:ext cx="994437" cy="994437"/>
            </a:xfrm>
            <a:prstGeom prst="ellipse">
              <a:avLst/>
            </a:prstGeom>
            <a:solidFill>
              <a:srgbClr val="81A4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txBox="1"/>
            <p:nvPr/>
          </p:nvSpPr>
          <p:spPr>
            <a:xfrm>
              <a:off x="2549928" y="2443470"/>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Velocidad</a:t>
              </a:r>
              <a:endParaRPr/>
            </a:p>
          </p:txBody>
        </p:sp>
        <p:sp>
          <p:nvSpPr>
            <p:cNvPr id="266" name="Google Shape;266;p19"/>
            <p:cNvSpPr/>
            <p:nvPr/>
          </p:nvSpPr>
          <p:spPr>
            <a:xfrm rot="10800000">
              <a:off x="2030562" y="2627246"/>
              <a:ext cx="264105" cy="335622"/>
            </a:xfrm>
            <a:prstGeom prst="rightArrow">
              <a:avLst>
                <a:gd name="adj1" fmla="val 60000"/>
                <a:gd name="adj2" fmla="val 50000"/>
              </a:avLst>
            </a:prstGeom>
            <a:solidFill>
              <a:srgbClr val="91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p:nvPr/>
          </p:nvSpPr>
          <p:spPr>
            <a:xfrm>
              <a:off x="2109793" y="2694370"/>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68" name="Google Shape;268;p19"/>
            <p:cNvSpPr/>
            <p:nvPr/>
          </p:nvSpPr>
          <p:spPr>
            <a:xfrm>
              <a:off x="911547" y="2297838"/>
              <a:ext cx="994437" cy="994437"/>
            </a:xfrm>
            <a:prstGeom prst="ellipse">
              <a:avLst/>
            </a:prstGeom>
            <a:solidFill>
              <a:srgbClr val="81A4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txBox="1"/>
            <p:nvPr/>
          </p:nvSpPr>
          <p:spPr>
            <a:xfrm>
              <a:off x="1057179" y="2443470"/>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Veracidad</a:t>
              </a:r>
              <a:endParaRPr/>
            </a:p>
          </p:txBody>
        </p:sp>
        <p:sp>
          <p:nvSpPr>
            <p:cNvPr id="270" name="Google Shape;270;p19"/>
            <p:cNvSpPr/>
            <p:nvPr/>
          </p:nvSpPr>
          <p:spPr>
            <a:xfrm rot="-6480000">
              <a:off x="1048380" y="1924510"/>
              <a:ext cx="264105" cy="335622"/>
            </a:xfrm>
            <a:prstGeom prst="rightArrow">
              <a:avLst>
                <a:gd name="adj1" fmla="val 60000"/>
                <a:gd name="adj2" fmla="val 50000"/>
              </a:avLst>
            </a:prstGeom>
            <a:solidFill>
              <a:srgbClr val="91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txBox="1"/>
            <p:nvPr/>
          </p:nvSpPr>
          <p:spPr>
            <a:xfrm rot="4320000">
              <a:off x="1100237" y="2029311"/>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sp>
          <p:nvSpPr>
            <p:cNvPr id="272" name="Google Shape;272;p19"/>
            <p:cNvSpPr/>
            <p:nvPr/>
          </p:nvSpPr>
          <p:spPr>
            <a:xfrm>
              <a:off x="450262" y="878150"/>
              <a:ext cx="994437" cy="994437"/>
            </a:xfrm>
            <a:prstGeom prst="ellipse">
              <a:avLst/>
            </a:prstGeom>
            <a:solidFill>
              <a:srgbClr val="1874E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p:nvPr/>
          </p:nvSpPr>
          <p:spPr>
            <a:xfrm>
              <a:off x="595894" y="1023782"/>
              <a:ext cx="703173" cy="70317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lt1"/>
                </a:buClr>
                <a:buSzPts val="1000"/>
                <a:buFont typeface="Century Gothic"/>
                <a:buNone/>
              </a:pPr>
              <a:r>
                <a:rPr lang="es-CL" sz="1000" b="0" i="0" u="none" strike="noStrike" cap="none">
                  <a:solidFill>
                    <a:schemeClr val="lt1"/>
                  </a:solidFill>
                  <a:latin typeface="Century Gothic"/>
                  <a:ea typeface="Century Gothic"/>
                  <a:cs typeface="Century Gothic"/>
                  <a:sym typeface="Century Gothic"/>
                </a:rPr>
                <a:t>Valor</a:t>
              </a:r>
              <a:endParaRPr/>
            </a:p>
          </p:txBody>
        </p:sp>
        <p:sp>
          <p:nvSpPr>
            <p:cNvPr id="274" name="Google Shape;274;p19"/>
            <p:cNvSpPr/>
            <p:nvPr/>
          </p:nvSpPr>
          <p:spPr>
            <a:xfrm rot="-2160000">
              <a:off x="1413211" y="773243"/>
              <a:ext cx="264105" cy="335622"/>
            </a:xfrm>
            <a:prstGeom prst="rightArrow">
              <a:avLst>
                <a:gd name="adj1" fmla="val 60000"/>
                <a:gd name="adj2" fmla="val 50000"/>
              </a:avLst>
            </a:prstGeom>
            <a:solidFill>
              <a:srgbClr val="37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txBox="1"/>
            <p:nvPr/>
          </p:nvSpPr>
          <p:spPr>
            <a:xfrm rot="-2160000">
              <a:off x="1420777" y="863652"/>
              <a:ext cx="184874" cy="20137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entury Gothic"/>
                <a:buNone/>
              </a:pPr>
              <a:endParaRPr sz="800" b="0" i="0" u="none" strike="noStrike" cap="none">
                <a:solidFill>
                  <a:schemeClr val="lt1"/>
                </a:solidFill>
                <a:latin typeface="Century Gothic"/>
                <a:ea typeface="Century Gothic"/>
                <a:cs typeface="Century Gothic"/>
                <a:sym typeface="Century Gothic"/>
              </a:endParaRPr>
            </a:p>
          </p:txBody>
        </p:sp>
      </p:grpSp>
      <p:sp>
        <p:nvSpPr>
          <p:cNvPr id="276" name="Google Shape;276;p19"/>
          <p:cNvSpPr/>
          <p:nvPr/>
        </p:nvSpPr>
        <p:spPr>
          <a:xfrm>
            <a:off x="5246995" y="3530206"/>
            <a:ext cx="1053193" cy="765106"/>
          </a:xfrm>
          <a:prstGeom prst="rightArrow">
            <a:avLst>
              <a:gd name="adj1" fmla="val 50000"/>
              <a:gd name="adj2" fmla="val 5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77" name="Google Shape;277;p19"/>
          <p:cNvGrpSpPr/>
          <p:nvPr/>
        </p:nvGrpSpPr>
        <p:grpSpPr>
          <a:xfrm>
            <a:off x="7015276" y="2110416"/>
            <a:ext cx="3766310" cy="3693446"/>
            <a:chOff x="715088" y="321"/>
            <a:chExt cx="3766310" cy="3693446"/>
          </a:xfrm>
        </p:grpSpPr>
        <p:sp>
          <p:nvSpPr>
            <p:cNvPr id="278" name="Google Shape;278;p19"/>
            <p:cNvSpPr/>
            <p:nvPr/>
          </p:nvSpPr>
          <p:spPr>
            <a:xfrm>
              <a:off x="2168163" y="321"/>
              <a:ext cx="860160" cy="860160"/>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txBox="1"/>
            <p:nvPr/>
          </p:nvSpPr>
          <p:spPr>
            <a:xfrm>
              <a:off x="2294131" y="126289"/>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Volumen</a:t>
              </a:r>
              <a:endParaRPr/>
            </a:p>
          </p:txBody>
        </p:sp>
        <p:sp>
          <p:nvSpPr>
            <p:cNvPr id="280" name="Google Shape;280;p19"/>
            <p:cNvSpPr/>
            <p:nvPr/>
          </p:nvSpPr>
          <p:spPr>
            <a:xfrm rot="1542857">
              <a:off x="3060229" y="563013"/>
              <a:ext cx="229594" cy="290304"/>
            </a:xfrm>
            <a:prstGeom prst="rightArrow">
              <a:avLst>
                <a:gd name="adj1" fmla="val 60000"/>
                <a:gd name="adj2" fmla="val 50000"/>
              </a:avLst>
            </a:prstGeom>
            <a:solidFill>
              <a:srgbClr val="006E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txBox="1"/>
            <p:nvPr/>
          </p:nvSpPr>
          <p:spPr>
            <a:xfrm rot="1542857">
              <a:off x="3063640" y="606131"/>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282" name="Google Shape;282;p19"/>
            <p:cNvSpPr/>
            <p:nvPr/>
          </p:nvSpPr>
          <p:spPr>
            <a:xfrm>
              <a:off x="3333438" y="561488"/>
              <a:ext cx="860160" cy="860160"/>
            </a:xfrm>
            <a:prstGeom prst="ellipse">
              <a:avLst/>
            </a:prstGeom>
            <a:solidFill>
              <a:srgbClr val="0B6CD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txBox="1"/>
            <p:nvPr/>
          </p:nvSpPr>
          <p:spPr>
            <a:xfrm>
              <a:off x="3459406" y="687456"/>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Variedad</a:t>
              </a:r>
              <a:endParaRPr/>
            </a:p>
          </p:txBody>
        </p:sp>
        <p:sp>
          <p:nvSpPr>
            <p:cNvPr id="284" name="Google Shape;284;p19"/>
            <p:cNvSpPr/>
            <p:nvPr/>
          </p:nvSpPr>
          <p:spPr>
            <a:xfrm rot="4628571">
              <a:off x="3791175" y="1470547"/>
              <a:ext cx="229594" cy="290304"/>
            </a:xfrm>
            <a:prstGeom prst="rightArrow">
              <a:avLst>
                <a:gd name="adj1" fmla="val 60000"/>
                <a:gd name="adj2" fmla="val 50000"/>
              </a:avLst>
            </a:prstGeom>
            <a:solidFill>
              <a:srgbClr val="1C7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txBox="1"/>
            <p:nvPr/>
          </p:nvSpPr>
          <p:spPr>
            <a:xfrm rot="4628571">
              <a:off x="3817951" y="1495032"/>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286" name="Google Shape;286;p19"/>
            <p:cNvSpPr/>
            <p:nvPr/>
          </p:nvSpPr>
          <p:spPr>
            <a:xfrm>
              <a:off x="3621238" y="1822419"/>
              <a:ext cx="860160" cy="860160"/>
            </a:xfrm>
            <a:prstGeom prst="ellipse">
              <a:avLst/>
            </a:prstGeom>
            <a:solidFill>
              <a:srgbClr val="4687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p:nvPr/>
          </p:nvSpPr>
          <p:spPr>
            <a:xfrm>
              <a:off x="3747206" y="1948387"/>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Velocidad</a:t>
              </a:r>
              <a:endParaRPr/>
            </a:p>
          </p:txBody>
        </p:sp>
        <p:sp>
          <p:nvSpPr>
            <p:cNvPr id="288" name="Google Shape;288;p19"/>
            <p:cNvSpPr/>
            <p:nvPr/>
          </p:nvSpPr>
          <p:spPr>
            <a:xfrm rot="7714286">
              <a:off x="3537374" y="2607861"/>
              <a:ext cx="229594" cy="290304"/>
            </a:xfrm>
            <a:prstGeom prst="rightArrow">
              <a:avLst>
                <a:gd name="adj1" fmla="val 60000"/>
                <a:gd name="adj2" fmla="val 50000"/>
              </a:avLst>
            </a:prstGeom>
            <a:solidFill>
              <a:srgbClr val="5F96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txBox="1"/>
            <p:nvPr/>
          </p:nvSpPr>
          <p:spPr>
            <a:xfrm rot="-3085714">
              <a:off x="3593285" y="2638997"/>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290" name="Google Shape;290;p19"/>
            <p:cNvSpPr/>
            <p:nvPr/>
          </p:nvSpPr>
          <p:spPr>
            <a:xfrm>
              <a:off x="2814842" y="2833607"/>
              <a:ext cx="860160" cy="860160"/>
            </a:xfrm>
            <a:prstGeom prst="ellipse">
              <a:avLst/>
            </a:prstGeom>
            <a:solidFill>
              <a:srgbClr val="8FAD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txBox="1"/>
            <p:nvPr/>
          </p:nvSpPr>
          <p:spPr>
            <a:xfrm>
              <a:off x="2940810" y="2959575"/>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Veracidad</a:t>
              </a:r>
              <a:endParaRPr/>
            </a:p>
          </p:txBody>
        </p:sp>
        <p:sp>
          <p:nvSpPr>
            <p:cNvPr id="292" name="Google Shape;292;p19"/>
            <p:cNvSpPr/>
            <p:nvPr/>
          </p:nvSpPr>
          <p:spPr>
            <a:xfrm rot="10800000">
              <a:off x="2489944" y="3118536"/>
              <a:ext cx="229594" cy="290304"/>
            </a:xfrm>
            <a:prstGeom prst="rightArrow">
              <a:avLst>
                <a:gd name="adj1" fmla="val 60000"/>
                <a:gd name="adj2" fmla="val 50000"/>
              </a:avLst>
            </a:prstGeom>
            <a:solidFill>
              <a:srgbClr val="9CB6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2558822" y="3176597"/>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294" name="Google Shape;294;p19"/>
            <p:cNvSpPr/>
            <p:nvPr/>
          </p:nvSpPr>
          <p:spPr>
            <a:xfrm>
              <a:off x="1521484" y="2833607"/>
              <a:ext cx="860160" cy="860160"/>
            </a:xfrm>
            <a:prstGeom prst="ellipse">
              <a:avLst/>
            </a:prstGeom>
            <a:solidFill>
              <a:srgbClr val="8FAD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txBox="1"/>
            <p:nvPr/>
          </p:nvSpPr>
          <p:spPr>
            <a:xfrm>
              <a:off x="1647452" y="2959575"/>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Valor</a:t>
              </a:r>
              <a:endParaRPr/>
            </a:p>
          </p:txBody>
        </p:sp>
        <p:sp>
          <p:nvSpPr>
            <p:cNvPr id="296" name="Google Shape;296;p19"/>
            <p:cNvSpPr/>
            <p:nvPr/>
          </p:nvSpPr>
          <p:spPr>
            <a:xfrm rot="-7714286">
              <a:off x="1437620" y="2618022"/>
              <a:ext cx="229594" cy="290304"/>
            </a:xfrm>
            <a:prstGeom prst="rightArrow">
              <a:avLst>
                <a:gd name="adj1" fmla="val 60000"/>
                <a:gd name="adj2" fmla="val 50000"/>
              </a:avLst>
            </a:prstGeom>
            <a:solidFill>
              <a:srgbClr val="9CB6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txBox="1"/>
            <p:nvPr/>
          </p:nvSpPr>
          <p:spPr>
            <a:xfrm rot="3085714">
              <a:off x="1493531" y="2703008"/>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298" name="Google Shape;298;p19"/>
            <p:cNvSpPr/>
            <p:nvPr/>
          </p:nvSpPr>
          <p:spPr>
            <a:xfrm>
              <a:off x="715088" y="1822419"/>
              <a:ext cx="860160" cy="860160"/>
            </a:xfrm>
            <a:prstGeom prst="ellipse">
              <a:avLst/>
            </a:prstGeom>
            <a:solidFill>
              <a:srgbClr val="4687E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841056" y="1948387"/>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Variabilidad</a:t>
              </a:r>
              <a:endParaRPr/>
            </a:p>
          </p:txBody>
        </p:sp>
        <p:sp>
          <p:nvSpPr>
            <p:cNvPr id="300" name="Google Shape;300;p19"/>
            <p:cNvSpPr/>
            <p:nvPr/>
          </p:nvSpPr>
          <p:spPr>
            <a:xfrm rot="-4628571">
              <a:off x="1172825" y="1483217"/>
              <a:ext cx="229594" cy="290304"/>
            </a:xfrm>
            <a:prstGeom prst="rightArrow">
              <a:avLst>
                <a:gd name="adj1" fmla="val 60000"/>
                <a:gd name="adj2" fmla="val 50000"/>
              </a:avLst>
            </a:prstGeom>
            <a:solidFill>
              <a:srgbClr val="5F96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txBox="1"/>
            <p:nvPr/>
          </p:nvSpPr>
          <p:spPr>
            <a:xfrm rot="-4628571">
              <a:off x="1199601" y="1574854"/>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sp>
          <p:nvSpPr>
            <p:cNvPr id="302" name="Google Shape;302;p19"/>
            <p:cNvSpPr/>
            <p:nvPr/>
          </p:nvSpPr>
          <p:spPr>
            <a:xfrm>
              <a:off x="1002887" y="561488"/>
              <a:ext cx="860160" cy="860160"/>
            </a:xfrm>
            <a:prstGeom prst="ellipse">
              <a:avLst/>
            </a:prstGeom>
            <a:solidFill>
              <a:srgbClr val="0B6CD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1128855" y="687456"/>
              <a:ext cx="608224" cy="60822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lt1"/>
                </a:buClr>
                <a:buSzPts val="700"/>
                <a:buFont typeface="Century Gothic"/>
                <a:buNone/>
              </a:pPr>
              <a:r>
                <a:rPr lang="es-CL" sz="700" b="0" i="0" u="none" strike="noStrike" cap="none">
                  <a:solidFill>
                    <a:schemeClr val="lt1"/>
                  </a:solidFill>
                  <a:latin typeface="Century Gothic"/>
                  <a:ea typeface="Century Gothic"/>
                  <a:cs typeface="Century Gothic"/>
                  <a:sym typeface="Century Gothic"/>
                </a:rPr>
                <a:t>Visualización</a:t>
              </a:r>
              <a:endParaRPr/>
            </a:p>
          </p:txBody>
        </p:sp>
        <p:sp>
          <p:nvSpPr>
            <p:cNvPr id="304" name="Google Shape;304;p19"/>
            <p:cNvSpPr/>
            <p:nvPr/>
          </p:nvSpPr>
          <p:spPr>
            <a:xfrm rot="-1542857">
              <a:off x="1894953" y="568652"/>
              <a:ext cx="229594" cy="290304"/>
            </a:xfrm>
            <a:prstGeom prst="rightArrow">
              <a:avLst>
                <a:gd name="adj1" fmla="val 60000"/>
                <a:gd name="adj2" fmla="val 50000"/>
              </a:avLst>
            </a:prstGeom>
            <a:solidFill>
              <a:srgbClr val="1C7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txBox="1"/>
            <p:nvPr/>
          </p:nvSpPr>
          <p:spPr>
            <a:xfrm rot="-1542857">
              <a:off x="1898364" y="641656"/>
              <a:ext cx="160716" cy="17418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00"/>
                <a:buFont typeface="Century Gothic"/>
                <a:buNone/>
              </a:pPr>
              <a:endParaRPr sz="6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ctrTitle"/>
          </p:nvPr>
        </p:nvSpPr>
        <p:spPr>
          <a:xfrm>
            <a:off x="695325" y="1376138"/>
            <a:ext cx="9177337" cy="619124"/>
          </a:xfrm>
          <a:prstGeom prst="rect">
            <a:avLst/>
          </a:prstGeom>
          <a:noFill/>
          <a:ln>
            <a:noFill/>
          </a:ln>
        </p:spPr>
        <p:txBody>
          <a:bodyPr spcFirstLastPara="1" wrap="square" lIns="0" tIns="0" rIns="0" bIns="0" anchor="t" anchorCtr="0">
            <a:normAutofit/>
          </a:bodyPr>
          <a:lstStyle/>
          <a:p>
            <a:pPr marL="0" lvl="0" indent="0" algn="l" rtl="0">
              <a:lnSpc>
                <a:spcPct val="112500"/>
              </a:lnSpc>
              <a:spcBef>
                <a:spcPts val="0"/>
              </a:spcBef>
              <a:spcAft>
                <a:spcPts val="0"/>
              </a:spcAft>
              <a:buClr>
                <a:schemeClr val="accent1"/>
              </a:buClr>
              <a:buSzPts val="2400"/>
              <a:buFont typeface="Century Gothic"/>
              <a:buNone/>
            </a:pPr>
            <a:r>
              <a:rPr lang="es-CL"/>
              <a:t>Reglas de oro </a:t>
            </a:r>
            <a:endParaRPr/>
          </a:p>
        </p:txBody>
      </p:sp>
      <p:sp>
        <p:nvSpPr>
          <p:cNvPr id="93" name="Google Shape;93;p2"/>
          <p:cNvSpPr txBox="1">
            <a:spLocks noGrp="1"/>
          </p:cNvSpPr>
          <p:nvPr>
            <p:ph type="body" idx="1"/>
          </p:nvPr>
        </p:nvSpPr>
        <p:spPr>
          <a:xfrm>
            <a:off x="695326" y="2387148"/>
            <a:ext cx="1041852" cy="1041852"/>
          </a:xfrm>
          <a:prstGeom prst="rect">
            <a:avLst/>
          </a:prstGeom>
          <a:solidFill>
            <a:schemeClr val="accen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01</a:t>
            </a:r>
            <a:endParaRPr/>
          </a:p>
        </p:txBody>
      </p:sp>
      <p:sp>
        <p:nvSpPr>
          <p:cNvPr id="94" name="Google Shape;94;p2"/>
          <p:cNvSpPr txBox="1">
            <a:spLocks noGrp="1"/>
          </p:cNvSpPr>
          <p:nvPr>
            <p:ph type="body" idx="2"/>
          </p:nvPr>
        </p:nvSpPr>
        <p:spPr>
          <a:xfrm>
            <a:off x="1737178" y="2387148"/>
            <a:ext cx="4215947" cy="1041852"/>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¡Preguntar, preguntar, preguntar!</a:t>
            </a:r>
            <a:endParaRPr/>
          </a:p>
        </p:txBody>
      </p:sp>
      <p:sp>
        <p:nvSpPr>
          <p:cNvPr id="95" name="Google Shape;95;p2"/>
          <p:cNvSpPr txBox="1">
            <a:spLocks noGrp="1"/>
          </p:cNvSpPr>
          <p:nvPr>
            <p:ph type="body" idx="3"/>
          </p:nvPr>
        </p:nvSpPr>
        <p:spPr>
          <a:xfrm>
            <a:off x="6238877" y="2387148"/>
            <a:ext cx="1041852" cy="1041852"/>
          </a:xfrm>
          <a:prstGeom prst="rect">
            <a:avLst/>
          </a:prstGeom>
          <a:solidFill>
            <a:schemeClr val="accent3"/>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03</a:t>
            </a:r>
            <a:endParaRPr/>
          </a:p>
        </p:txBody>
      </p:sp>
      <p:sp>
        <p:nvSpPr>
          <p:cNvPr id="96" name="Google Shape;96;p2"/>
          <p:cNvSpPr txBox="1">
            <a:spLocks noGrp="1"/>
          </p:cNvSpPr>
          <p:nvPr>
            <p:ph type="body" idx="4"/>
          </p:nvPr>
        </p:nvSpPr>
        <p:spPr>
          <a:xfrm>
            <a:off x="7280729" y="2387148"/>
            <a:ext cx="4215947" cy="1041852"/>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Procura mantener tu teléfono en silencio.</a:t>
            </a:r>
            <a:endParaRPr/>
          </a:p>
        </p:txBody>
      </p:sp>
      <p:sp>
        <p:nvSpPr>
          <p:cNvPr id="97" name="Google Shape;97;p2"/>
          <p:cNvSpPr txBox="1">
            <a:spLocks noGrp="1"/>
          </p:cNvSpPr>
          <p:nvPr>
            <p:ph type="body" idx="9"/>
          </p:nvPr>
        </p:nvSpPr>
        <p:spPr>
          <a:xfrm>
            <a:off x="695325" y="3593648"/>
            <a:ext cx="1041852" cy="1041852"/>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02</a:t>
            </a:r>
            <a:endParaRPr/>
          </a:p>
        </p:txBody>
      </p:sp>
      <p:sp>
        <p:nvSpPr>
          <p:cNvPr id="98" name="Google Shape;98;p2"/>
          <p:cNvSpPr txBox="1">
            <a:spLocks noGrp="1"/>
          </p:cNvSpPr>
          <p:nvPr>
            <p:ph type="body" idx="13"/>
          </p:nvPr>
        </p:nvSpPr>
        <p:spPr>
          <a:xfrm>
            <a:off x="1737177" y="3593648"/>
            <a:ext cx="4215947" cy="1041852"/>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Mantengamos un ambiente distendido, compartamos opiniones y experiencias</a:t>
            </a:r>
            <a:endParaRPr/>
          </a:p>
        </p:txBody>
      </p:sp>
      <p:sp>
        <p:nvSpPr>
          <p:cNvPr id="99" name="Google Shape;99;p2"/>
          <p:cNvSpPr txBox="1">
            <a:spLocks noGrp="1"/>
          </p:cNvSpPr>
          <p:nvPr>
            <p:ph type="body" idx="14"/>
          </p:nvPr>
        </p:nvSpPr>
        <p:spPr>
          <a:xfrm>
            <a:off x="6238876" y="3593648"/>
            <a:ext cx="1041852" cy="1041852"/>
          </a:xfrm>
          <a:prstGeom prst="rect">
            <a:avLst/>
          </a:prstGeom>
          <a:solidFill>
            <a:schemeClr val="accent6"/>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04</a:t>
            </a:r>
            <a:endParaRPr/>
          </a:p>
        </p:txBody>
      </p:sp>
      <p:sp>
        <p:nvSpPr>
          <p:cNvPr id="100" name="Google Shape;100;p2"/>
          <p:cNvSpPr txBox="1">
            <a:spLocks noGrp="1"/>
          </p:cNvSpPr>
          <p:nvPr>
            <p:ph type="body" idx="15"/>
          </p:nvPr>
        </p:nvSpPr>
        <p:spPr>
          <a:xfrm>
            <a:off x="7280728" y="3593648"/>
            <a:ext cx="4215947" cy="1041852"/>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No hay problemas con salir de clase para atender cualquier contingencia.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0"/>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7V´s de Big Data</a:t>
            </a:r>
            <a:endParaRPr/>
          </a:p>
        </p:txBody>
      </p:sp>
      <p:sp>
        <p:nvSpPr>
          <p:cNvPr id="311" name="Google Shape;311;p20"/>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b="1"/>
              <a:t>Visualización:</a:t>
            </a:r>
            <a:r>
              <a:rPr lang="es-CL"/>
              <a:t> Nos referimos al modo en cómo los datos son presentados. Si bien aplica a cualquier proyecto, en Big Data presenta un desafío mayor.</a:t>
            </a:r>
            <a:endParaRPr b="1"/>
          </a:p>
          <a:p>
            <a:pPr marL="0" lvl="0" indent="0" algn="l" rtl="0">
              <a:lnSpc>
                <a:spcPct val="123076"/>
              </a:lnSpc>
              <a:spcBef>
                <a:spcPts val="1000"/>
              </a:spcBef>
              <a:spcAft>
                <a:spcPts val="0"/>
              </a:spcAft>
              <a:buClr>
                <a:schemeClr val="dk1"/>
              </a:buClr>
              <a:buSzPts val="1300"/>
              <a:buNone/>
            </a:pPr>
            <a:br>
              <a:rPr lang="es-CL"/>
            </a:br>
            <a:r>
              <a:rPr lang="es-CL" b="1"/>
              <a:t>Viabilidad:</a:t>
            </a:r>
            <a:r>
              <a:rPr lang="es-CL"/>
              <a:t> Es necesario filtrar a través de la información y seleccionar cuidadosamente los atributos y factores que son capaces de predecir los resultados que más interesan a las empresas.</a:t>
            </a:r>
            <a:endParaRPr b="1"/>
          </a:p>
        </p:txBody>
      </p:sp>
      <p:pic>
        <p:nvPicPr>
          <p:cNvPr id="312" name="Google Shape;312;p20"/>
          <p:cNvPicPr preferRelativeResize="0"/>
          <p:nvPr/>
        </p:nvPicPr>
        <p:blipFill rotWithShape="1">
          <a:blip r:embed="rId3">
            <a:alphaModFix/>
          </a:blip>
          <a:srcRect/>
          <a:stretch/>
        </p:blipFill>
        <p:spPr>
          <a:xfrm>
            <a:off x="6193972" y="2105397"/>
            <a:ext cx="4292253" cy="24946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1" descr="Aplicaciones del big data | Blog Becas Santander"/>
          <p:cNvPicPr preferRelativeResize="0">
            <a:picLocks noGrp="1"/>
          </p:cNvPicPr>
          <p:nvPr>
            <p:ph type="pic" idx="2"/>
          </p:nvPr>
        </p:nvPicPr>
        <p:blipFill rotWithShape="1">
          <a:blip r:embed="rId3">
            <a:alphaModFix/>
          </a:blip>
          <a:srcRect t="3174" b="3175"/>
          <a:stretch/>
        </p:blipFill>
        <p:spPr>
          <a:xfrm>
            <a:off x="2536165" y="1268083"/>
            <a:ext cx="8954219" cy="4573918"/>
          </a:xfrm>
          <a:prstGeom prst="rect">
            <a:avLst/>
          </a:prstGeom>
          <a:noFill/>
          <a:ln>
            <a:noFill/>
          </a:ln>
        </p:spPr>
      </p:pic>
      <p:sp>
        <p:nvSpPr>
          <p:cNvPr id="318" name="Google Shape;318;p21"/>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lt1"/>
              </a:buClr>
              <a:buSzPts val="1600"/>
              <a:buNone/>
            </a:pPr>
            <a:r>
              <a:rPr lang="es-CL"/>
              <a:t>TECNOLOGÍAS ASOCIADAS A BIG DATA Y DATA SCIENCE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2"/>
          <p:cNvSpPr txBox="1">
            <a:spLocks noGrp="1"/>
          </p:cNvSpPr>
          <p:nvPr>
            <p:ph type="ctrTitle"/>
          </p:nvPr>
        </p:nvSpPr>
        <p:spPr>
          <a:xfrm>
            <a:off x="2319338" y="1376138"/>
            <a:ext cx="7553324" cy="619124"/>
          </a:xfrm>
          <a:prstGeom prst="rect">
            <a:avLst/>
          </a:prstGeom>
          <a:noFill/>
          <a:ln>
            <a:noFill/>
          </a:ln>
        </p:spPr>
        <p:txBody>
          <a:bodyPr spcFirstLastPara="1" wrap="square" lIns="0" tIns="0" rIns="0" bIns="0" anchor="t" anchorCtr="0">
            <a:normAutofit/>
          </a:bodyPr>
          <a:lstStyle/>
          <a:p>
            <a:pPr marL="0" lvl="0" indent="0" algn="ctr" rtl="0">
              <a:lnSpc>
                <a:spcPct val="112500"/>
              </a:lnSpc>
              <a:spcBef>
                <a:spcPts val="0"/>
              </a:spcBef>
              <a:spcAft>
                <a:spcPts val="0"/>
              </a:spcAft>
              <a:buClr>
                <a:schemeClr val="accent1"/>
              </a:buClr>
              <a:buSzPts val="2400"/>
              <a:buFont typeface="Century Gothic"/>
              <a:buNone/>
            </a:pPr>
            <a:r>
              <a:rPr lang="es-CL"/>
              <a:t>Inteligencia Artificial</a:t>
            </a:r>
            <a:endParaRPr/>
          </a:p>
        </p:txBody>
      </p:sp>
      <p:grpSp>
        <p:nvGrpSpPr>
          <p:cNvPr id="324" name="Google Shape;324;p22"/>
          <p:cNvGrpSpPr/>
          <p:nvPr/>
        </p:nvGrpSpPr>
        <p:grpSpPr>
          <a:xfrm>
            <a:off x="4024464" y="1995262"/>
            <a:ext cx="4881282" cy="4143071"/>
            <a:chOff x="921129" y="0"/>
            <a:chExt cx="4881282" cy="4143071"/>
          </a:xfrm>
        </p:grpSpPr>
        <p:sp>
          <p:nvSpPr>
            <p:cNvPr id="325" name="Google Shape;325;p22"/>
            <p:cNvSpPr/>
            <p:nvPr/>
          </p:nvSpPr>
          <p:spPr>
            <a:xfrm>
              <a:off x="921129" y="0"/>
              <a:ext cx="4143071" cy="4143071"/>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txBox="1"/>
            <p:nvPr/>
          </p:nvSpPr>
          <p:spPr>
            <a:xfrm>
              <a:off x="2413463" y="207153"/>
              <a:ext cx="1158402" cy="6214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Artificial Intelligence</a:t>
              </a:r>
              <a:endParaRPr/>
            </a:p>
          </p:txBody>
        </p:sp>
        <p:sp>
          <p:nvSpPr>
            <p:cNvPr id="327" name="Google Shape;327;p22"/>
            <p:cNvSpPr/>
            <p:nvPr/>
          </p:nvSpPr>
          <p:spPr>
            <a:xfrm>
              <a:off x="1335436" y="828614"/>
              <a:ext cx="3314456" cy="3314456"/>
            </a:xfrm>
            <a:prstGeom prst="ellipse">
              <a:avLst/>
            </a:prstGeom>
            <a:solidFill>
              <a:srgbClr val="337E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txBox="1"/>
            <p:nvPr/>
          </p:nvSpPr>
          <p:spPr>
            <a:xfrm>
              <a:off x="2413463" y="1027481"/>
              <a:ext cx="1158402" cy="596602"/>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Machine Learning</a:t>
              </a:r>
              <a:endParaRPr/>
            </a:p>
          </p:txBody>
        </p:sp>
        <p:sp>
          <p:nvSpPr>
            <p:cNvPr id="329" name="Google Shape;329;p22"/>
            <p:cNvSpPr/>
            <p:nvPr/>
          </p:nvSpPr>
          <p:spPr>
            <a:xfrm>
              <a:off x="3316569" y="1657228"/>
              <a:ext cx="2485842" cy="2485842"/>
            </a:xfrm>
            <a:prstGeom prst="ellipse">
              <a:avLst/>
            </a:prstGeom>
            <a:solidFill>
              <a:srgbClr val="B0C2E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txBox="1"/>
            <p:nvPr/>
          </p:nvSpPr>
          <p:spPr>
            <a:xfrm>
              <a:off x="3980289" y="1843666"/>
              <a:ext cx="1158402" cy="5593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Data Science</a:t>
              </a:r>
              <a:endParaRPr/>
            </a:p>
          </p:txBody>
        </p:sp>
        <p:sp>
          <p:nvSpPr>
            <p:cNvPr id="331" name="Google Shape;331;p22"/>
            <p:cNvSpPr/>
            <p:nvPr/>
          </p:nvSpPr>
          <p:spPr>
            <a:xfrm>
              <a:off x="2164050" y="2485842"/>
              <a:ext cx="1657228" cy="1657228"/>
            </a:xfrm>
            <a:prstGeom prst="ellipse">
              <a:avLst/>
            </a:prstGeom>
            <a:solidFill>
              <a:srgbClr val="337E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txBox="1"/>
            <p:nvPr/>
          </p:nvSpPr>
          <p:spPr>
            <a:xfrm>
              <a:off x="2406745" y="2900149"/>
              <a:ext cx="1171837" cy="8286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Deep Learning</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3"/>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Inteligencia Artificial</a:t>
            </a:r>
            <a:endParaRPr/>
          </a:p>
        </p:txBody>
      </p:sp>
      <p:sp>
        <p:nvSpPr>
          <p:cNvPr id="338" name="Google Shape;338;p23"/>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Es la capacidad de una máquina de aprender y ejecutar tareas repetitivas similar a un ser humano.</a:t>
            </a:r>
            <a:endParaRPr/>
          </a:p>
          <a:p>
            <a:pPr marL="0" lvl="0" indent="0" algn="l" rtl="0">
              <a:lnSpc>
                <a:spcPct val="123076"/>
              </a:lnSpc>
              <a:spcBef>
                <a:spcPts val="1000"/>
              </a:spcBef>
              <a:spcAft>
                <a:spcPts val="0"/>
              </a:spcAft>
              <a:buClr>
                <a:schemeClr val="dk1"/>
              </a:buClr>
              <a:buSzPts val="1300"/>
              <a:buNone/>
            </a:pPr>
            <a:br>
              <a:rPr lang="es-CL"/>
            </a:br>
            <a:r>
              <a:rPr lang="es-CL"/>
              <a:t>“¿Heredarán los robots la Tierra? Sí, pero serán nuestros hijos". - Marvin Minsky</a:t>
            </a:r>
            <a:endParaRPr/>
          </a:p>
          <a:p>
            <a:pPr marL="0" lvl="0" indent="0" algn="l" rtl="0">
              <a:lnSpc>
                <a:spcPct val="123076"/>
              </a:lnSpc>
              <a:spcBef>
                <a:spcPts val="1000"/>
              </a:spcBef>
              <a:spcAft>
                <a:spcPts val="0"/>
              </a:spcAft>
              <a:buClr>
                <a:schemeClr val="dk1"/>
              </a:buClr>
              <a:buSzPts val="1300"/>
              <a:buNone/>
            </a:pPr>
            <a:br>
              <a:rPr lang="es-CL"/>
            </a:br>
            <a:br>
              <a:rPr lang="es-CL"/>
            </a:br>
            <a:endParaRPr/>
          </a:p>
        </p:txBody>
      </p:sp>
      <p:grpSp>
        <p:nvGrpSpPr>
          <p:cNvPr id="339" name="Google Shape;339;p23"/>
          <p:cNvGrpSpPr/>
          <p:nvPr/>
        </p:nvGrpSpPr>
        <p:grpSpPr>
          <a:xfrm>
            <a:off x="6567639" y="1471917"/>
            <a:ext cx="4881282" cy="4143071"/>
            <a:chOff x="921129" y="0"/>
            <a:chExt cx="4881282" cy="4143071"/>
          </a:xfrm>
        </p:grpSpPr>
        <p:sp>
          <p:nvSpPr>
            <p:cNvPr id="340" name="Google Shape;340;p23"/>
            <p:cNvSpPr/>
            <p:nvPr/>
          </p:nvSpPr>
          <p:spPr>
            <a:xfrm>
              <a:off x="921129" y="0"/>
              <a:ext cx="4143071" cy="4143071"/>
            </a:xfrm>
            <a:prstGeom prst="ellipse">
              <a:avLst/>
            </a:prstGeom>
            <a:solidFill>
              <a:srgbClr val="0056A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txBox="1"/>
            <p:nvPr/>
          </p:nvSpPr>
          <p:spPr>
            <a:xfrm>
              <a:off x="2413463" y="207153"/>
              <a:ext cx="1158402" cy="6214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Artificial Intelligence</a:t>
              </a:r>
              <a:endParaRPr/>
            </a:p>
          </p:txBody>
        </p:sp>
        <p:sp>
          <p:nvSpPr>
            <p:cNvPr id="342" name="Google Shape;342;p23"/>
            <p:cNvSpPr/>
            <p:nvPr/>
          </p:nvSpPr>
          <p:spPr>
            <a:xfrm>
              <a:off x="1335436" y="828614"/>
              <a:ext cx="3314456" cy="3314456"/>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txBox="1"/>
            <p:nvPr/>
          </p:nvSpPr>
          <p:spPr>
            <a:xfrm>
              <a:off x="2413463" y="1027481"/>
              <a:ext cx="1158402" cy="596602"/>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Machine Learning</a:t>
              </a:r>
              <a:endParaRPr/>
            </a:p>
          </p:txBody>
        </p:sp>
        <p:sp>
          <p:nvSpPr>
            <p:cNvPr id="344" name="Google Shape;344;p23"/>
            <p:cNvSpPr/>
            <p:nvPr/>
          </p:nvSpPr>
          <p:spPr>
            <a:xfrm>
              <a:off x="3316569" y="1657228"/>
              <a:ext cx="2485842" cy="2485842"/>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txBox="1"/>
            <p:nvPr/>
          </p:nvSpPr>
          <p:spPr>
            <a:xfrm>
              <a:off x="3980289" y="1843666"/>
              <a:ext cx="1158402" cy="5593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Data Science</a:t>
              </a:r>
              <a:endParaRPr/>
            </a:p>
          </p:txBody>
        </p:sp>
        <p:sp>
          <p:nvSpPr>
            <p:cNvPr id="346" name="Google Shape;346;p23"/>
            <p:cNvSpPr/>
            <p:nvPr/>
          </p:nvSpPr>
          <p:spPr>
            <a:xfrm>
              <a:off x="2164050" y="2485842"/>
              <a:ext cx="1657228" cy="1657228"/>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txBox="1"/>
            <p:nvPr/>
          </p:nvSpPr>
          <p:spPr>
            <a:xfrm>
              <a:off x="2406745" y="2900149"/>
              <a:ext cx="1171837" cy="8286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Deep Learning</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Machine Learning</a:t>
            </a:r>
            <a:endParaRPr/>
          </a:p>
        </p:txBody>
      </p:sp>
      <p:sp>
        <p:nvSpPr>
          <p:cNvPr id="353" name="Google Shape;353;p24"/>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La rama de la IA para aplicar algoritmos y generar resultados a partir de un conjunto de reglas y ejemplos predefinidos.</a:t>
            </a:r>
            <a:endParaRPr/>
          </a:p>
          <a:p>
            <a:pPr marL="0" lvl="0" indent="0" algn="l" rtl="0">
              <a:lnSpc>
                <a:spcPct val="123076"/>
              </a:lnSpc>
              <a:spcBef>
                <a:spcPts val="1000"/>
              </a:spcBef>
              <a:spcAft>
                <a:spcPts val="0"/>
              </a:spcAft>
              <a:buClr>
                <a:schemeClr val="dk1"/>
              </a:buClr>
              <a:buSzPts val="1300"/>
              <a:buNone/>
            </a:pPr>
            <a:br>
              <a:rPr lang="es-CL"/>
            </a:br>
            <a:br>
              <a:rPr lang="es-CL"/>
            </a:br>
            <a:endParaRPr/>
          </a:p>
        </p:txBody>
      </p:sp>
      <p:grpSp>
        <p:nvGrpSpPr>
          <p:cNvPr id="354" name="Google Shape;354;p24"/>
          <p:cNvGrpSpPr/>
          <p:nvPr/>
        </p:nvGrpSpPr>
        <p:grpSpPr>
          <a:xfrm>
            <a:off x="6567639" y="1471917"/>
            <a:ext cx="4881282" cy="4143071"/>
            <a:chOff x="921129" y="0"/>
            <a:chExt cx="4881282" cy="4143071"/>
          </a:xfrm>
        </p:grpSpPr>
        <p:sp>
          <p:nvSpPr>
            <p:cNvPr id="355" name="Google Shape;355;p24"/>
            <p:cNvSpPr/>
            <p:nvPr/>
          </p:nvSpPr>
          <p:spPr>
            <a:xfrm>
              <a:off x="921129" y="0"/>
              <a:ext cx="4143071" cy="4143071"/>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txBox="1"/>
            <p:nvPr/>
          </p:nvSpPr>
          <p:spPr>
            <a:xfrm>
              <a:off x="2413463" y="207153"/>
              <a:ext cx="1158402" cy="6214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Artificial Intelligence</a:t>
              </a:r>
              <a:endParaRPr/>
            </a:p>
          </p:txBody>
        </p:sp>
        <p:sp>
          <p:nvSpPr>
            <p:cNvPr id="357" name="Google Shape;357;p24"/>
            <p:cNvSpPr/>
            <p:nvPr/>
          </p:nvSpPr>
          <p:spPr>
            <a:xfrm>
              <a:off x="1335436" y="828614"/>
              <a:ext cx="3314456" cy="3314456"/>
            </a:xfrm>
            <a:prstGeom prst="ellipse">
              <a:avLst/>
            </a:prstGeom>
            <a:solidFill>
              <a:srgbClr val="0056A2"/>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txBox="1"/>
            <p:nvPr/>
          </p:nvSpPr>
          <p:spPr>
            <a:xfrm>
              <a:off x="2413463" y="1027481"/>
              <a:ext cx="1158402" cy="596602"/>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Machine Learning</a:t>
              </a:r>
              <a:endParaRPr/>
            </a:p>
          </p:txBody>
        </p:sp>
        <p:sp>
          <p:nvSpPr>
            <p:cNvPr id="359" name="Google Shape;359;p24"/>
            <p:cNvSpPr/>
            <p:nvPr/>
          </p:nvSpPr>
          <p:spPr>
            <a:xfrm>
              <a:off x="3316569" y="1657228"/>
              <a:ext cx="2485842" cy="2485842"/>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txBox="1"/>
            <p:nvPr/>
          </p:nvSpPr>
          <p:spPr>
            <a:xfrm>
              <a:off x="3980289" y="1843666"/>
              <a:ext cx="1158402" cy="5593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Data Science</a:t>
              </a:r>
              <a:endParaRPr/>
            </a:p>
          </p:txBody>
        </p:sp>
        <p:sp>
          <p:nvSpPr>
            <p:cNvPr id="361" name="Google Shape;361;p24"/>
            <p:cNvSpPr/>
            <p:nvPr/>
          </p:nvSpPr>
          <p:spPr>
            <a:xfrm>
              <a:off x="2164050" y="2485842"/>
              <a:ext cx="1657228" cy="1657228"/>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txBox="1"/>
            <p:nvPr/>
          </p:nvSpPr>
          <p:spPr>
            <a:xfrm>
              <a:off x="2406745" y="2900149"/>
              <a:ext cx="1171837" cy="8286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Deep Learning</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Deep Learning</a:t>
            </a:r>
            <a:endParaRPr/>
          </a:p>
        </p:txBody>
      </p:sp>
      <p:sp>
        <p:nvSpPr>
          <p:cNvPr id="368" name="Google Shape;368;p2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La rama de ML para aplicar algoritmos y generar resultados a ejemplos predefinidos, dejando que la propia máquina encuentre nuevos ejemplos o detecte las situaciones correspondientes.</a:t>
            </a:r>
            <a:br>
              <a:rPr lang="es-CL"/>
            </a:br>
            <a:br>
              <a:rPr lang="es-CL"/>
            </a:br>
            <a:endParaRPr/>
          </a:p>
        </p:txBody>
      </p:sp>
      <p:grpSp>
        <p:nvGrpSpPr>
          <p:cNvPr id="369" name="Google Shape;369;p25"/>
          <p:cNvGrpSpPr/>
          <p:nvPr/>
        </p:nvGrpSpPr>
        <p:grpSpPr>
          <a:xfrm>
            <a:off x="6567639" y="1471917"/>
            <a:ext cx="4881282" cy="4143071"/>
            <a:chOff x="921129" y="0"/>
            <a:chExt cx="4881282" cy="4143071"/>
          </a:xfrm>
        </p:grpSpPr>
        <p:sp>
          <p:nvSpPr>
            <p:cNvPr id="370" name="Google Shape;370;p25"/>
            <p:cNvSpPr/>
            <p:nvPr/>
          </p:nvSpPr>
          <p:spPr>
            <a:xfrm>
              <a:off x="921129" y="0"/>
              <a:ext cx="4143071" cy="4143071"/>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txBox="1"/>
            <p:nvPr/>
          </p:nvSpPr>
          <p:spPr>
            <a:xfrm>
              <a:off x="2413463" y="207153"/>
              <a:ext cx="1158402" cy="6214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Artificial Intelligence</a:t>
              </a:r>
              <a:endParaRPr/>
            </a:p>
          </p:txBody>
        </p:sp>
        <p:sp>
          <p:nvSpPr>
            <p:cNvPr id="372" name="Google Shape;372;p25"/>
            <p:cNvSpPr/>
            <p:nvPr/>
          </p:nvSpPr>
          <p:spPr>
            <a:xfrm>
              <a:off x="1335436" y="828614"/>
              <a:ext cx="3314456" cy="3314456"/>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txBox="1"/>
            <p:nvPr/>
          </p:nvSpPr>
          <p:spPr>
            <a:xfrm>
              <a:off x="2413463" y="1027481"/>
              <a:ext cx="1158402" cy="596602"/>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Machine Learning</a:t>
              </a:r>
              <a:endParaRPr/>
            </a:p>
          </p:txBody>
        </p:sp>
        <p:sp>
          <p:nvSpPr>
            <p:cNvPr id="374" name="Google Shape;374;p25"/>
            <p:cNvSpPr/>
            <p:nvPr/>
          </p:nvSpPr>
          <p:spPr>
            <a:xfrm>
              <a:off x="3316569" y="1657228"/>
              <a:ext cx="2485842" cy="2485842"/>
            </a:xfrm>
            <a:prstGeom prst="ellipse">
              <a:avLst/>
            </a:prstGeom>
            <a:solidFill>
              <a:srgbClr val="C5E3F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txBox="1"/>
            <p:nvPr/>
          </p:nvSpPr>
          <p:spPr>
            <a:xfrm>
              <a:off x="3980289" y="1843666"/>
              <a:ext cx="1158402" cy="5593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Data Science</a:t>
              </a:r>
              <a:endParaRPr/>
            </a:p>
          </p:txBody>
        </p:sp>
        <p:sp>
          <p:nvSpPr>
            <p:cNvPr id="376" name="Google Shape;376;p25"/>
            <p:cNvSpPr/>
            <p:nvPr/>
          </p:nvSpPr>
          <p:spPr>
            <a:xfrm>
              <a:off x="2164050" y="2485842"/>
              <a:ext cx="1657228" cy="1657228"/>
            </a:xfrm>
            <a:prstGeom prst="ellipse">
              <a:avLst/>
            </a:prstGeom>
            <a:solidFill>
              <a:srgbClr val="0056A2"/>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txBox="1"/>
            <p:nvPr/>
          </p:nvSpPr>
          <p:spPr>
            <a:xfrm>
              <a:off x="2406745" y="2900149"/>
              <a:ext cx="1171837" cy="8286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Deep Learning</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6"/>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Data Science</a:t>
            </a:r>
            <a:endParaRPr/>
          </a:p>
        </p:txBody>
      </p:sp>
      <p:sp>
        <p:nvSpPr>
          <p:cNvPr id="383" name="Google Shape;383;p26"/>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t>Ejemplo:</a:t>
            </a:r>
            <a:endParaRPr/>
          </a:p>
          <a:p>
            <a:pPr marL="0" lvl="0" indent="0" algn="l" rtl="0">
              <a:lnSpc>
                <a:spcPct val="114285"/>
              </a:lnSpc>
              <a:spcBef>
                <a:spcPts val="1000"/>
              </a:spcBef>
              <a:spcAft>
                <a:spcPts val="0"/>
              </a:spcAft>
              <a:buClr>
                <a:schemeClr val="dk1"/>
              </a:buClr>
              <a:buSzPts val="1400"/>
              <a:buNone/>
            </a:pPr>
            <a:endParaRPr sz="1400"/>
          </a:p>
          <a:p>
            <a:pPr marL="457200" lvl="1" indent="0" algn="l" rtl="0">
              <a:lnSpc>
                <a:spcPct val="90000"/>
              </a:lnSpc>
              <a:spcBef>
                <a:spcPts val="500"/>
              </a:spcBef>
              <a:spcAft>
                <a:spcPts val="0"/>
              </a:spcAft>
              <a:buClr>
                <a:srgbClr val="999999"/>
              </a:buClr>
              <a:buSzPts val="2000"/>
              <a:buNone/>
            </a:pPr>
            <a:r>
              <a:rPr lang="es-CL"/>
              <a:t>Mantenimiento predictivo de máquinas.</a:t>
            </a:r>
            <a:endParaRPr/>
          </a:p>
          <a:p>
            <a:pPr marL="457200" lvl="1" indent="0" algn="l" rtl="0">
              <a:lnSpc>
                <a:spcPct val="90000"/>
              </a:lnSpc>
              <a:spcBef>
                <a:spcPts val="500"/>
              </a:spcBef>
              <a:spcAft>
                <a:spcPts val="0"/>
              </a:spcAft>
              <a:buClr>
                <a:srgbClr val="999999"/>
              </a:buClr>
              <a:buSzPts val="2000"/>
              <a:buNone/>
            </a:pPr>
            <a:r>
              <a:rPr lang="es-CL"/>
              <a:t>Predicción de fuga</a:t>
            </a:r>
            <a:endParaRPr/>
          </a:p>
          <a:p>
            <a:pPr marL="457200" lvl="1" indent="0" algn="l" rtl="0">
              <a:lnSpc>
                <a:spcPct val="90000"/>
              </a:lnSpc>
              <a:spcBef>
                <a:spcPts val="500"/>
              </a:spcBef>
              <a:spcAft>
                <a:spcPts val="0"/>
              </a:spcAft>
              <a:buClr>
                <a:srgbClr val="999999"/>
              </a:buClr>
              <a:buSzPts val="2000"/>
              <a:buNone/>
            </a:pPr>
            <a:r>
              <a:rPr lang="es-CL"/>
              <a:t>Segmentación en base a comportamiento</a:t>
            </a:r>
            <a:endParaRPr/>
          </a:p>
          <a:p>
            <a:pPr marL="0" lvl="0" indent="0" algn="l" rtl="0">
              <a:lnSpc>
                <a:spcPct val="123076"/>
              </a:lnSpc>
              <a:spcBef>
                <a:spcPts val="1000"/>
              </a:spcBef>
              <a:spcAft>
                <a:spcPts val="0"/>
              </a:spcAft>
              <a:buClr>
                <a:schemeClr val="dk1"/>
              </a:buClr>
              <a:buSzPts val="1300"/>
              <a:buNone/>
            </a:pPr>
            <a:br>
              <a:rPr lang="es-CL"/>
            </a:br>
            <a:endParaRPr/>
          </a:p>
        </p:txBody>
      </p:sp>
      <p:grpSp>
        <p:nvGrpSpPr>
          <p:cNvPr id="384" name="Google Shape;384;p26"/>
          <p:cNvGrpSpPr/>
          <p:nvPr/>
        </p:nvGrpSpPr>
        <p:grpSpPr>
          <a:xfrm>
            <a:off x="6567639" y="1471917"/>
            <a:ext cx="4881282" cy="4143071"/>
            <a:chOff x="921129" y="0"/>
            <a:chExt cx="4881282" cy="4143071"/>
          </a:xfrm>
        </p:grpSpPr>
        <p:sp>
          <p:nvSpPr>
            <p:cNvPr id="385" name="Google Shape;385;p26"/>
            <p:cNvSpPr/>
            <p:nvPr/>
          </p:nvSpPr>
          <p:spPr>
            <a:xfrm>
              <a:off x="921129" y="0"/>
              <a:ext cx="4143071" cy="4143071"/>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txBox="1"/>
            <p:nvPr/>
          </p:nvSpPr>
          <p:spPr>
            <a:xfrm>
              <a:off x="2413463" y="207153"/>
              <a:ext cx="1158402" cy="6214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Artificial Intelligence</a:t>
              </a:r>
              <a:endParaRPr/>
            </a:p>
          </p:txBody>
        </p:sp>
        <p:sp>
          <p:nvSpPr>
            <p:cNvPr id="387" name="Google Shape;387;p26"/>
            <p:cNvSpPr/>
            <p:nvPr/>
          </p:nvSpPr>
          <p:spPr>
            <a:xfrm>
              <a:off x="1335436" y="828614"/>
              <a:ext cx="3314456" cy="3314456"/>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txBox="1"/>
            <p:nvPr/>
          </p:nvSpPr>
          <p:spPr>
            <a:xfrm>
              <a:off x="2413463" y="1027481"/>
              <a:ext cx="1158402" cy="596602"/>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Machine Learning</a:t>
              </a:r>
              <a:endParaRPr/>
            </a:p>
          </p:txBody>
        </p:sp>
        <p:sp>
          <p:nvSpPr>
            <p:cNvPr id="389" name="Google Shape;389;p26"/>
            <p:cNvSpPr/>
            <p:nvPr/>
          </p:nvSpPr>
          <p:spPr>
            <a:xfrm>
              <a:off x="3316569" y="1657228"/>
              <a:ext cx="2485842" cy="2485842"/>
            </a:xfrm>
            <a:prstGeom prst="ellipse">
              <a:avLst/>
            </a:prstGeom>
            <a:solidFill>
              <a:srgbClr val="0058A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txBox="1"/>
            <p:nvPr/>
          </p:nvSpPr>
          <p:spPr>
            <a:xfrm>
              <a:off x="3980289" y="1843666"/>
              <a:ext cx="1158402" cy="5593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s-CL" sz="1300" b="0" i="0" u="none" strike="noStrike" cap="none">
                  <a:solidFill>
                    <a:schemeClr val="lt1"/>
                  </a:solidFill>
                  <a:latin typeface="Century Gothic"/>
                  <a:ea typeface="Century Gothic"/>
                  <a:cs typeface="Century Gothic"/>
                  <a:sym typeface="Century Gothic"/>
                </a:rPr>
                <a:t>Data Science</a:t>
              </a:r>
              <a:endParaRPr/>
            </a:p>
          </p:txBody>
        </p:sp>
        <p:sp>
          <p:nvSpPr>
            <p:cNvPr id="391" name="Google Shape;391;p26"/>
            <p:cNvSpPr/>
            <p:nvPr/>
          </p:nvSpPr>
          <p:spPr>
            <a:xfrm>
              <a:off x="2164050" y="2485842"/>
              <a:ext cx="1657228" cy="1657228"/>
            </a:xfrm>
            <a:prstGeom prst="ellipse">
              <a:avLst/>
            </a:prstGeom>
            <a:solidFill>
              <a:srgbClr val="C5E3FF"/>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txBox="1"/>
            <p:nvPr/>
          </p:nvSpPr>
          <p:spPr>
            <a:xfrm>
              <a:off x="2406745" y="2900149"/>
              <a:ext cx="1171837" cy="82861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rgbClr val="FFFFFF"/>
                </a:buClr>
                <a:buSzPts val="1300"/>
                <a:buFont typeface="Century Gothic"/>
                <a:buNone/>
              </a:pPr>
              <a:r>
                <a:rPr lang="es-CL" sz="1300" b="0" i="0" u="none" strike="noStrike" cap="none">
                  <a:solidFill>
                    <a:srgbClr val="FFFFFF"/>
                  </a:solidFill>
                  <a:latin typeface="Century Gothic"/>
                  <a:ea typeface="Century Gothic"/>
                  <a:cs typeface="Century Gothic"/>
                  <a:sym typeface="Century Gothic"/>
                </a:rPr>
                <a:t>Deep Learning</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7"/>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¿Por qué están de moda?</a:t>
            </a:r>
            <a:endParaRPr/>
          </a:p>
        </p:txBody>
      </p:sp>
      <p:sp>
        <p:nvSpPr>
          <p:cNvPr id="398" name="Google Shape;398;p27"/>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t>La cantidad de datos circulando</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Necesidad de analizar volúmenes de datos enormes</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Tecnología actual de las empresas no puede resolver todos los problemas.</a:t>
            </a:r>
            <a:endParaRPr/>
          </a:p>
          <a:p>
            <a:pPr marL="0" lvl="0" indent="0" algn="l" rtl="0">
              <a:lnSpc>
                <a:spcPct val="114285"/>
              </a:lnSpc>
              <a:spcBef>
                <a:spcPts val="1000"/>
              </a:spcBef>
              <a:spcAft>
                <a:spcPts val="0"/>
              </a:spcAft>
              <a:buClr>
                <a:schemeClr val="dk1"/>
              </a:buClr>
              <a:buSzPts val="900"/>
              <a:buNone/>
            </a:pPr>
            <a:br>
              <a:rPr lang="es-CL" sz="900"/>
            </a:br>
            <a:r>
              <a:rPr lang="es-CL" sz="1400"/>
              <a:t>Utilización de computadores antiguos</a:t>
            </a:r>
            <a:endParaRPr/>
          </a:p>
          <a:p>
            <a:pPr marL="457200" lvl="1" indent="0" algn="l" rtl="0">
              <a:lnSpc>
                <a:spcPct val="90000"/>
              </a:lnSpc>
              <a:spcBef>
                <a:spcPts val="500"/>
              </a:spcBef>
              <a:spcAft>
                <a:spcPts val="0"/>
              </a:spcAft>
              <a:buClr>
                <a:schemeClr val="dk1"/>
              </a:buClr>
              <a:buSzPts val="1600"/>
              <a:buNone/>
            </a:pPr>
            <a:r>
              <a:rPr lang="es-CL" sz="1600">
                <a:solidFill>
                  <a:schemeClr val="dk1"/>
                </a:solidFill>
              </a:rPr>
              <a:t>Algunas herramientas de Big Data pueden aprovechar parte de las capacidades actuales de nuestras máquinas.</a:t>
            </a:r>
            <a:endParaRPr/>
          </a:p>
        </p:txBody>
      </p:sp>
      <p:pic>
        <p:nvPicPr>
          <p:cNvPr id="399" name="Google Shape;399;p27"/>
          <p:cNvPicPr preferRelativeResize="0"/>
          <p:nvPr/>
        </p:nvPicPr>
        <p:blipFill rotWithShape="1">
          <a:blip r:embed="rId3">
            <a:alphaModFix/>
          </a:blip>
          <a:srcRect/>
          <a:stretch/>
        </p:blipFill>
        <p:spPr>
          <a:xfrm rot="-1670288">
            <a:off x="5040091" y="1379446"/>
            <a:ext cx="7581558" cy="38762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¿Por qué están de moda?</a:t>
            </a:r>
            <a:endParaRPr/>
          </a:p>
        </p:txBody>
      </p:sp>
      <p:sp>
        <p:nvSpPr>
          <p:cNvPr id="405" name="Google Shape;405;p2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t>Por la oportunidad de mercado</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Aumento de la demanda de profesionales dedicados a procesar, analizar y automatizar procesos que involucren millones de datos</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Profesionales como:</a:t>
            </a:r>
            <a:endParaRPr/>
          </a:p>
          <a:p>
            <a:pPr marL="1200150" lvl="2" indent="-285750" algn="l" rtl="0">
              <a:lnSpc>
                <a:spcPct val="90000"/>
              </a:lnSpc>
              <a:spcBef>
                <a:spcPts val="500"/>
              </a:spcBef>
              <a:spcAft>
                <a:spcPts val="0"/>
              </a:spcAft>
              <a:buClr>
                <a:schemeClr val="dk1"/>
              </a:buClr>
              <a:buSzPts val="1200"/>
              <a:buFont typeface="Arial"/>
              <a:buChar char="•"/>
            </a:pPr>
            <a:r>
              <a:rPr lang="es-CL" sz="1200">
                <a:solidFill>
                  <a:schemeClr val="dk1"/>
                </a:solidFill>
              </a:rPr>
              <a:t>Chief Data Officer</a:t>
            </a:r>
            <a:endParaRPr sz="1200">
              <a:solidFill>
                <a:schemeClr val="dk1"/>
              </a:solidFill>
            </a:endParaRPr>
          </a:p>
          <a:p>
            <a:pPr marL="1200150" lvl="2" indent="-285750" algn="l" rtl="0">
              <a:lnSpc>
                <a:spcPct val="90000"/>
              </a:lnSpc>
              <a:spcBef>
                <a:spcPts val="500"/>
              </a:spcBef>
              <a:spcAft>
                <a:spcPts val="0"/>
              </a:spcAft>
              <a:buClr>
                <a:schemeClr val="dk1"/>
              </a:buClr>
              <a:buSzPts val="1200"/>
              <a:buFont typeface="Arial"/>
              <a:buChar char="•"/>
            </a:pPr>
            <a:r>
              <a:rPr lang="es-CL" sz="1200">
                <a:solidFill>
                  <a:schemeClr val="dk1"/>
                </a:solidFill>
              </a:rPr>
              <a:t>Data Steward (Custodio de datos)</a:t>
            </a:r>
            <a:endParaRPr/>
          </a:p>
          <a:p>
            <a:pPr marL="1200150" lvl="2" indent="-285750" algn="l" rtl="0">
              <a:lnSpc>
                <a:spcPct val="90000"/>
              </a:lnSpc>
              <a:spcBef>
                <a:spcPts val="500"/>
              </a:spcBef>
              <a:spcAft>
                <a:spcPts val="0"/>
              </a:spcAft>
              <a:buClr>
                <a:schemeClr val="dk1"/>
              </a:buClr>
              <a:buSzPts val="1200"/>
              <a:buFont typeface="Arial"/>
              <a:buChar char="•"/>
            </a:pPr>
            <a:r>
              <a:rPr lang="es-CL" sz="1200">
                <a:solidFill>
                  <a:schemeClr val="dk1"/>
                </a:solidFill>
              </a:rPr>
              <a:t>Data Translator</a:t>
            </a:r>
            <a:endParaRPr sz="1200">
              <a:solidFill>
                <a:schemeClr val="dk1"/>
              </a:solidFill>
            </a:endParaRPr>
          </a:p>
        </p:txBody>
      </p:sp>
      <p:pic>
        <p:nvPicPr>
          <p:cNvPr id="406" name="Google Shape;406;p28"/>
          <p:cNvPicPr preferRelativeResize="0"/>
          <p:nvPr/>
        </p:nvPicPr>
        <p:blipFill rotWithShape="1">
          <a:blip r:embed="rId3">
            <a:alphaModFix/>
          </a:blip>
          <a:srcRect/>
          <a:stretch/>
        </p:blipFill>
        <p:spPr>
          <a:xfrm rot="-1670288">
            <a:off x="5040091" y="1379446"/>
            <a:ext cx="7581558" cy="3876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29" descr="Bit Point Consulting"/>
          <p:cNvPicPr preferRelativeResize="0">
            <a:picLocks noGrp="1"/>
          </p:cNvPicPr>
          <p:nvPr>
            <p:ph type="pic" idx="2"/>
          </p:nvPr>
        </p:nvPicPr>
        <p:blipFill rotWithShape="1">
          <a:blip r:embed="rId3">
            <a:alphaModFix/>
          </a:blip>
          <a:srcRect t="4559" b="4558"/>
          <a:stretch/>
        </p:blipFill>
        <p:spPr>
          <a:xfrm>
            <a:off x="2536165" y="1268083"/>
            <a:ext cx="8954219" cy="4573918"/>
          </a:xfrm>
          <a:prstGeom prst="rect">
            <a:avLst/>
          </a:prstGeom>
          <a:noFill/>
          <a:ln>
            <a:noFill/>
          </a:ln>
        </p:spPr>
      </p:pic>
      <p:sp>
        <p:nvSpPr>
          <p:cNvPr id="412" name="Google Shape;412;p29"/>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lt1"/>
              </a:buClr>
              <a:buSzPts val="1600"/>
              <a:buNone/>
            </a:pPr>
            <a:r>
              <a:rPr lang="es-CL"/>
              <a:t>TECNOLOGÍAS ASOCIADAS A BIG DATA Y DATA SCIENCE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body" idx="2"/>
          </p:nvPr>
        </p:nvSpPr>
        <p:spPr>
          <a:xfrm>
            <a:off x="695325" y="1995784"/>
            <a:ext cx="1147764" cy="895931"/>
          </a:xfrm>
          <a:prstGeom prst="rect">
            <a:avLst/>
          </a:prstGeom>
          <a:solidFill>
            <a:schemeClr val="accen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01</a:t>
            </a:r>
            <a:endParaRPr/>
          </a:p>
        </p:txBody>
      </p:sp>
      <p:sp>
        <p:nvSpPr>
          <p:cNvPr id="106" name="Google Shape;106;p3"/>
          <p:cNvSpPr txBox="1">
            <a:spLocks noGrp="1"/>
          </p:cNvSpPr>
          <p:nvPr>
            <p:ph type="body" idx="3"/>
          </p:nvPr>
        </p:nvSpPr>
        <p:spPr>
          <a:xfrm>
            <a:off x="1843089" y="1995262"/>
            <a:ext cx="9653585" cy="894070"/>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Fundamentos del Big Data y Data Science.</a:t>
            </a:r>
            <a:endParaRPr/>
          </a:p>
        </p:txBody>
      </p:sp>
      <p:sp>
        <p:nvSpPr>
          <p:cNvPr id="107" name="Google Shape;107;p3"/>
          <p:cNvSpPr txBox="1">
            <a:spLocks noGrp="1"/>
          </p:cNvSpPr>
          <p:nvPr>
            <p:ph type="body" idx="4"/>
          </p:nvPr>
        </p:nvSpPr>
        <p:spPr>
          <a:xfrm>
            <a:off x="695325" y="2977495"/>
            <a:ext cx="1147764" cy="895931"/>
          </a:xfrm>
          <a:prstGeom prst="rect">
            <a:avLst/>
          </a:prstGeom>
          <a:solidFill>
            <a:schemeClr val="accent2"/>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02</a:t>
            </a:r>
            <a:endParaRPr/>
          </a:p>
        </p:txBody>
      </p:sp>
      <p:sp>
        <p:nvSpPr>
          <p:cNvPr id="108" name="Google Shape;108;p3"/>
          <p:cNvSpPr txBox="1">
            <a:spLocks noGrp="1"/>
          </p:cNvSpPr>
          <p:nvPr>
            <p:ph type="body" idx="5"/>
          </p:nvPr>
        </p:nvSpPr>
        <p:spPr>
          <a:xfrm>
            <a:off x="1843089" y="2976973"/>
            <a:ext cx="9653585" cy="894070"/>
          </a:xfrm>
          <a:prstGeom prst="rect">
            <a:avLst/>
          </a:prstGeom>
          <a:solidFill>
            <a:schemeClr val="lt1"/>
          </a:solidFill>
          <a:ln>
            <a:noFill/>
          </a:ln>
        </p:spPr>
        <p:txBody>
          <a:bodyPr spcFirstLastPara="1" wrap="square" lIns="216000" tIns="216000" rIns="216000" bIns="216000" anchor="ctr" anchorCtr="0">
            <a:noAutofit/>
          </a:bodyPr>
          <a:lstStyle/>
          <a:p>
            <a:pPr marL="0" lvl="0" indent="0" algn="just" rtl="0">
              <a:lnSpc>
                <a:spcPct val="116666"/>
              </a:lnSpc>
              <a:spcBef>
                <a:spcPts val="0"/>
              </a:spcBef>
              <a:spcAft>
                <a:spcPts val="0"/>
              </a:spcAft>
              <a:buClr>
                <a:schemeClr val="dk1"/>
              </a:buClr>
              <a:buSzPts val="3200"/>
              <a:buNone/>
            </a:pPr>
            <a:r>
              <a:rPr lang="es-CL"/>
              <a:t>Principales conceptos asociados a Big Data y Data Science.</a:t>
            </a:r>
            <a:endParaRPr/>
          </a:p>
        </p:txBody>
      </p:sp>
      <p:sp>
        <p:nvSpPr>
          <p:cNvPr id="109" name="Google Shape;109;p3"/>
          <p:cNvSpPr txBox="1">
            <a:spLocks noGrp="1"/>
          </p:cNvSpPr>
          <p:nvPr>
            <p:ph type="body" idx="6"/>
          </p:nvPr>
        </p:nvSpPr>
        <p:spPr>
          <a:xfrm>
            <a:off x="695324" y="3956823"/>
            <a:ext cx="1128715" cy="895931"/>
          </a:xfrm>
          <a:prstGeom prst="rect">
            <a:avLst/>
          </a:prstGeom>
          <a:solidFill>
            <a:schemeClr val="accent3"/>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03</a:t>
            </a:r>
            <a:endParaRPr/>
          </a:p>
        </p:txBody>
      </p:sp>
      <p:sp>
        <p:nvSpPr>
          <p:cNvPr id="110" name="Google Shape;110;p3"/>
          <p:cNvSpPr txBox="1">
            <a:spLocks noGrp="1"/>
          </p:cNvSpPr>
          <p:nvPr>
            <p:ph type="body" idx="7"/>
          </p:nvPr>
        </p:nvSpPr>
        <p:spPr>
          <a:xfrm>
            <a:off x="1824040" y="3956301"/>
            <a:ext cx="9653585" cy="894070"/>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Tecnologías asociadas a Big Data y Data Science.</a:t>
            </a:r>
            <a:endParaRPr/>
          </a:p>
        </p:txBody>
      </p:sp>
      <p:sp>
        <p:nvSpPr>
          <p:cNvPr id="111" name="Google Shape;111;p3"/>
          <p:cNvSpPr txBox="1">
            <a:spLocks noGrp="1"/>
          </p:cNvSpPr>
          <p:nvPr>
            <p:ph type="body" idx="8"/>
          </p:nvPr>
        </p:nvSpPr>
        <p:spPr>
          <a:xfrm>
            <a:off x="695325" y="4933768"/>
            <a:ext cx="1128714" cy="895931"/>
          </a:xfrm>
          <a:prstGeom prst="rect">
            <a:avLst/>
          </a:prstGeom>
          <a:solidFill>
            <a:srgbClr val="0B7A75"/>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s-CL"/>
              <a:t>04</a:t>
            </a:r>
            <a:endParaRPr/>
          </a:p>
        </p:txBody>
      </p:sp>
      <p:sp>
        <p:nvSpPr>
          <p:cNvPr id="112" name="Google Shape;112;p3"/>
          <p:cNvSpPr txBox="1">
            <a:spLocks noGrp="1"/>
          </p:cNvSpPr>
          <p:nvPr>
            <p:ph type="body" idx="9"/>
          </p:nvPr>
        </p:nvSpPr>
        <p:spPr>
          <a:xfrm>
            <a:off x="1843089" y="4933246"/>
            <a:ext cx="9653585" cy="894070"/>
          </a:xfrm>
          <a:prstGeom prst="rect">
            <a:avLst/>
          </a:prstGeom>
          <a:solidFill>
            <a:schemeClr val="lt1"/>
          </a:solidFill>
          <a:ln>
            <a:noFill/>
          </a:ln>
        </p:spPr>
        <p:txBody>
          <a:bodyPr spcFirstLastPara="1" wrap="square" lIns="216000" tIns="216000" rIns="216000" bIns="216000" anchor="ctr" anchorCtr="0">
            <a:noAutofit/>
          </a:bodyPr>
          <a:lstStyle/>
          <a:p>
            <a:pPr marL="0" lvl="0" indent="0" algn="l" rtl="0">
              <a:lnSpc>
                <a:spcPct val="116666"/>
              </a:lnSpc>
              <a:spcBef>
                <a:spcPts val="0"/>
              </a:spcBef>
              <a:spcAft>
                <a:spcPts val="0"/>
              </a:spcAft>
              <a:buClr>
                <a:schemeClr val="dk1"/>
              </a:buClr>
              <a:buSzPts val="1200"/>
              <a:buNone/>
            </a:pPr>
            <a:r>
              <a:rPr lang="es-CL"/>
              <a:t>Tecnologías Cloud.</a:t>
            </a:r>
            <a:endParaRPr/>
          </a:p>
        </p:txBody>
      </p:sp>
      <p:sp>
        <p:nvSpPr>
          <p:cNvPr id="113" name="Google Shape;113;p3"/>
          <p:cNvSpPr txBox="1"/>
          <p:nvPr/>
        </p:nvSpPr>
        <p:spPr>
          <a:xfrm>
            <a:off x="695324" y="1376138"/>
            <a:ext cx="10801350" cy="619124"/>
          </a:xfrm>
          <a:prstGeom prst="rect">
            <a:avLst/>
          </a:prstGeom>
          <a:noFill/>
          <a:ln>
            <a:noFill/>
          </a:ln>
        </p:spPr>
        <p:txBody>
          <a:bodyPr spcFirstLastPara="1" wrap="square" lIns="0" tIns="0" rIns="0" bIns="0" anchor="t" anchorCtr="0">
            <a:normAutofit/>
          </a:bodyPr>
          <a:lstStyle/>
          <a:p>
            <a:pPr marL="0" marR="0" lvl="0" indent="0" algn="l" rtl="0">
              <a:lnSpc>
                <a:spcPct val="108333"/>
              </a:lnSpc>
              <a:spcBef>
                <a:spcPts val="0"/>
              </a:spcBef>
              <a:spcAft>
                <a:spcPts val="0"/>
              </a:spcAft>
              <a:buClr>
                <a:schemeClr val="accent1"/>
              </a:buClr>
              <a:buSzPts val="2400"/>
              <a:buFont typeface="Century Gothic"/>
              <a:buNone/>
            </a:pPr>
            <a:r>
              <a:rPr lang="es-CL" sz="2400" b="1" i="0" u="none" strike="noStrike" cap="none">
                <a:solidFill>
                  <a:schemeClr val="accent1"/>
                </a:solidFill>
                <a:latin typeface="Century Gothic"/>
                <a:ea typeface="Century Gothic"/>
                <a:cs typeface="Century Gothic"/>
                <a:sym typeface="Century Gothic"/>
              </a:rPr>
              <a:t>Contenidos de la clase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0"/>
          <p:cNvPicPr preferRelativeResize="0"/>
          <p:nvPr/>
        </p:nvPicPr>
        <p:blipFill rotWithShape="1">
          <a:blip r:embed="rId3">
            <a:alphaModFix/>
          </a:blip>
          <a:srcRect/>
          <a:stretch/>
        </p:blipFill>
        <p:spPr>
          <a:xfrm>
            <a:off x="8802687" y="3276599"/>
            <a:ext cx="3389313" cy="2905125"/>
          </a:xfrm>
          <a:prstGeom prst="rect">
            <a:avLst/>
          </a:prstGeom>
          <a:noFill/>
          <a:ln>
            <a:noFill/>
          </a:ln>
        </p:spPr>
      </p:pic>
      <p:sp>
        <p:nvSpPr>
          <p:cNvPr id="418" name="Google Shape;418;p30"/>
          <p:cNvSpPr txBox="1">
            <a:spLocks noGrp="1"/>
          </p:cNvSpPr>
          <p:nvPr>
            <p:ph type="ctrTitle"/>
          </p:nvPr>
        </p:nvSpPr>
        <p:spPr>
          <a:xfrm>
            <a:off x="2319338" y="1376138"/>
            <a:ext cx="7553324" cy="4491262"/>
          </a:xfrm>
          <a:prstGeom prst="rect">
            <a:avLst/>
          </a:prstGeom>
          <a:noFill/>
          <a:ln>
            <a:noFill/>
          </a:ln>
        </p:spPr>
        <p:txBody>
          <a:bodyPr spcFirstLastPara="1" wrap="square" lIns="0" tIns="0" rIns="0" bIns="0" anchor="t" anchorCtr="0">
            <a:normAutofit fontScale="90000"/>
          </a:bodyPr>
          <a:lstStyle/>
          <a:p>
            <a:pPr marL="0" lvl="0" indent="0" algn="ctr" rtl="0">
              <a:lnSpc>
                <a:spcPct val="90000"/>
              </a:lnSpc>
              <a:spcBef>
                <a:spcPts val="0"/>
              </a:spcBef>
              <a:spcAft>
                <a:spcPts val="0"/>
              </a:spcAft>
              <a:buClr>
                <a:schemeClr val="accent1"/>
              </a:buClr>
              <a:buSzPct val="100000"/>
              <a:buFont typeface="Century Gothic"/>
              <a:buNone/>
            </a:pPr>
            <a:r>
              <a:rPr lang="es-CL" sz="3000"/>
              <a:t>Antes que eso</a:t>
            </a:r>
            <a:br>
              <a:rPr lang="es-CL"/>
            </a:br>
            <a:br>
              <a:rPr lang="es-CL"/>
            </a:br>
            <a:br>
              <a:rPr lang="es-CL"/>
            </a:br>
            <a:br>
              <a:rPr lang="es-CL"/>
            </a:br>
            <a:r>
              <a:rPr lang="es-CL" sz="2700">
                <a:solidFill>
                  <a:schemeClr val="dk1"/>
                </a:solidFill>
                <a:latin typeface="Century Gothic"/>
                <a:ea typeface="Century Gothic"/>
                <a:cs typeface="Century Gothic"/>
                <a:sym typeface="Century Gothic"/>
              </a:rPr>
              <a:t>Preguntemos: </a:t>
            </a:r>
            <a:r>
              <a:rPr lang="es-CL" sz="2700" b="0">
                <a:solidFill>
                  <a:schemeClr val="dk1"/>
                </a:solidFill>
                <a:latin typeface="Century Gothic"/>
                <a:ea typeface="Century Gothic"/>
                <a:cs typeface="Century Gothic"/>
                <a:sym typeface="Century Gothic"/>
              </a:rPr>
              <a:t>¿Cómo podemos procesar millones de datos si una sola máquina no puede hacerlo?</a:t>
            </a:r>
            <a:br>
              <a:rPr lang="es-CL" sz="2700" b="0">
                <a:solidFill>
                  <a:schemeClr val="dk1"/>
                </a:solidFill>
                <a:latin typeface="Century Gothic"/>
                <a:ea typeface="Century Gothic"/>
                <a:cs typeface="Century Gothic"/>
                <a:sym typeface="Century Gothic"/>
              </a:rPr>
            </a:br>
            <a:br>
              <a:rPr lang="es-CL" sz="2700" b="0">
                <a:solidFill>
                  <a:schemeClr val="dk1"/>
                </a:solidFill>
                <a:latin typeface="Century Gothic"/>
                <a:ea typeface="Century Gothic"/>
                <a:cs typeface="Century Gothic"/>
                <a:sym typeface="Century Gothic"/>
              </a:rPr>
            </a:br>
            <a:r>
              <a:rPr lang="es-CL" sz="2700" b="0">
                <a:solidFill>
                  <a:schemeClr val="dk1"/>
                </a:solidFill>
                <a:latin typeface="Century Gothic"/>
                <a:ea typeface="Century Gothic"/>
                <a:cs typeface="Century Gothic"/>
                <a:sym typeface="Century Gothic"/>
              </a:rPr>
              <a:t>Obviamente la respuesta es que muchas </a:t>
            </a:r>
            <a:br>
              <a:rPr lang="es-CL" sz="2700" b="0">
                <a:solidFill>
                  <a:schemeClr val="dk1"/>
                </a:solidFill>
                <a:latin typeface="Century Gothic"/>
                <a:ea typeface="Century Gothic"/>
                <a:cs typeface="Century Gothic"/>
                <a:sym typeface="Century Gothic"/>
              </a:rPr>
            </a:br>
            <a:r>
              <a:rPr lang="es-CL" sz="2700" b="0">
                <a:solidFill>
                  <a:schemeClr val="dk1"/>
                </a:solidFill>
                <a:latin typeface="Century Gothic"/>
                <a:ea typeface="Century Gothic"/>
                <a:cs typeface="Century Gothic"/>
                <a:sym typeface="Century Gothic"/>
              </a:rPr>
              <a:t>máquinas lo hagan, pero </a:t>
            </a:r>
            <a:r>
              <a:rPr lang="es-CL" sz="2700">
                <a:solidFill>
                  <a:schemeClr val="dk1"/>
                </a:solidFill>
                <a:latin typeface="Century Gothic"/>
                <a:ea typeface="Century Gothic"/>
                <a:cs typeface="Century Gothic"/>
                <a:sym typeface="Century Gothic"/>
              </a:rPr>
              <a:t>¿cómo?</a:t>
            </a:r>
            <a:br>
              <a:rPr lang="es-CL" sz="1600">
                <a:solidFill>
                  <a:schemeClr val="dk1"/>
                </a:solidFill>
                <a:latin typeface="Century Gothic"/>
                <a:ea typeface="Century Gothic"/>
                <a:cs typeface="Century Gothic"/>
                <a:sym typeface="Century Gothic"/>
              </a:rPr>
            </a:br>
            <a:br>
              <a:rPr lang="es-CL"/>
            </a:br>
            <a:br>
              <a:rPr lang="es-CL"/>
            </a:br>
            <a:br>
              <a:rPr lang="es-CL"/>
            </a:br>
            <a:br>
              <a:rPr lang="es-CL"/>
            </a:br>
            <a:br>
              <a:rPr lang="es-CL"/>
            </a:b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1"/>
          <p:cNvSpPr txBox="1">
            <a:spLocks noGrp="1"/>
          </p:cNvSpPr>
          <p:nvPr>
            <p:ph type="ctrTitle"/>
          </p:nvPr>
        </p:nvSpPr>
        <p:spPr>
          <a:xfrm>
            <a:off x="2319338" y="1376138"/>
            <a:ext cx="7553324" cy="4491262"/>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chemeClr val="accent1"/>
              </a:buClr>
              <a:buSzPts val="3000"/>
              <a:buFont typeface="Century Gothic"/>
              <a:buNone/>
            </a:pPr>
            <a:r>
              <a:rPr lang="es-CL" sz="3000"/>
              <a:t>Big Data Landscape</a:t>
            </a:r>
            <a:br>
              <a:rPr lang="es-CL" sz="3000"/>
            </a:br>
            <a:br>
              <a:rPr lang="es-CL" sz="3000"/>
            </a:br>
            <a:r>
              <a:rPr lang="es-CL" b="0">
                <a:solidFill>
                  <a:schemeClr val="dk1"/>
                </a:solidFill>
                <a:latin typeface="Century Gothic"/>
                <a:ea typeface="Century Gothic"/>
                <a:cs typeface="Century Gothic"/>
                <a:sym typeface="Century Gothic"/>
              </a:rPr>
              <a:t>https://mattturck.com/data2021/</a:t>
            </a:r>
            <a:br>
              <a:rPr lang="es-CL" b="0">
                <a:solidFill>
                  <a:schemeClr val="dk1"/>
                </a:solidFill>
                <a:latin typeface="Century Gothic"/>
                <a:ea typeface="Century Gothic"/>
                <a:cs typeface="Century Gothic"/>
                <a:sym typeface="Century Gothic"/>
              </a:rPr>
            </a:br>
            <a:br>
              <a:rPr lang="es-CL"/>
            </a:b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2"/>
          <p:cNvSpPr txBox="1">
            <a:spLocks noGrp="1"/>
          </p:cNvSpPr>
          <p:nvPr>
            <p:ph type="ctrTitle"/>
          </p:nvPr>
        </p:nvSpPr>
        <p:spPr>
          <a:xfrm>
            <a:off x="2319338" y="1376138"/>
            <a:ext cx="7553324" cy="619124"/>
          </a:xfrm>
          <a:prstGeom prst="rect">
            <a:avLst/>
          </a:prstGeom>
          <a:noFill/>
          <a:ln>
            <a:noFill/>
          </a:ln>
        </p:spPr>
        <p:txBody>
          <a:bodyPr spcFirstLastPara="1" wrap="square" lIns="0" tIns="0" rIns="0" bIns="0" anchor="t" anchorCtr="0">
            <a:normAutofit/>
          </a:bodyPr>
          <a:lstStyle/>
          <a:p>
            <a:pPr marL="0" lvl="0" indent="0" algn="ctr" rtl="0">
              <a:lnSpc>
                <a:spcPct val="112500"/>
              </a:lnSpc>
              <a:spcBef>
                <a:spcPts val="0"/>
              </a:spcBef>
              <a:spcAft>
                <a:spcPts val="0"/>
              </a:spcAft>
              <a:buClr>
                <a:schemeClr val="accent1"/>
              </a:buClr>
              <a:buSzPts val="2400"/>
              <a:buFont typeface="Century Gothic"/>
              <a:buNone/>
            </a:pPr>
            <a:endParaRPr/>
          </a:p>
        </p:txBody>
      </p:sp>
      <p:pic>
        <p:nvPicPr>
          <p:cNvPr id="429" name="Google Shape;429;p32"/>
          <p:cNvPicPr preferRelativeResize="0"/>
          <p:nvPr/>
        </p:nvPicPr>
        <p:blipFill rotWithShape="1">
          <a:blip r:embed="rId3">
            <a:alphaModFix/>
          </a:blip>
          <a:srcRect/>
          <a:stretch/>
        </p:blipFill>
        <p:spPr>
          <a:xfrm>
            <a:off x="0" y="0"/>
            <a:ext cx="12192000" cy="6857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3" descr="El big data en los tiempos del coronavirus - Ideas que Cuentan"/>
          <p:cNvPicPr preferRelativeResize="0">
            <a:picLocks noGrp="1"/>
          </p:cNvPicPr>
          <p:nvPr>
            <p:ph type="pic" idx="2"/>
          </p:nvPr>
        </p:nvPicPr>
        <p:blipFill rotWithShape="1">
          <a:blip r:embed="rId3">
            <a:alphaModFix/>
          </a:blip>
          <a:srcRect t="14868" b="14867"/>
          <a:stretch/>
        </p:blipFill>
        <p:spPr>
          <a:xfrm>
            <a:off x="695325" y="1268083"/>
            <a:ext cx="8954219" cy="4573918"/>
          </a:xfrm>
          <a:prstGeom prst="rect">
            <a:avLst/>
          </a:prstGeom>
          <a:noFill/>
          <a:ln>
            <a:noFill/>
          </a:ln>
        </p:spPr>
      </p:pic>
      <p:sp>
        <p:nvSpPr>
          <p:cNvPr id="435" name="Google Shape;435;p33"/>
          <p:cNvSpPr txBox="1">
            <a:spLocks noGrp="1"/>
          </p:cNvSpPr>
          <p:nvPr>
            <p:ph type="body" idx="1"/>
          </p:nvPr>
        </p:nvSpPr>
        <p:spPr>
          <a:xfrm>
            <a:off x="7962900" y="1897692"/>
            <a:ext cx="3562350" cy="3314700"/>
          </a:xfrm>
          <a:prstGeom prst="rect">
            <a:avLst/>
          </a:prstGeom>
          <a:solidFill>
            <a:schemeClr val="accent2"/>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dk1"/>
              </a:buClr>
              <a:buSzPts val="1600"/>
              <a:buNone/>
            </a:pPr>
            <a:r>
              <a:rPr lang="es-CL"/>
              <a:t>HADOOP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41" name="Google Shape;441;p34"/>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Hadoop?</a:t>
            </a:r>
            <a:endParaRPr/>
          </a:p>
        </p:txBody>
      </p:sp>
      <p:sp>
        <p:nvSpPr>
          <p:cNvPr id="442" name="Google Shape;442;p34"/>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Es la principal tecnología de </a:t>
            </a:r>
            <a:r>
              <a:rPr lang="es-CL" b="1">
                <a:solidFill>
                  <a:schemeClr val="accent1"/>
                </a:solidFill>
              </a:rPr>
              <a:t>Big Data </a:t>
            </a:r>
            <a:r>
              <a:rPr lang="es-CL"/>
              <a:t>en la actualidad.</a:t>
            </a:r>
            <a:endParaRPr/>
          </a:p>
          <a:p>
            <a:pPr marL="0" lvl="0" indent="0" algn="l" rtl="0">
              <a:lnSpc>
                <a:spcPct val="123076"/>
              </a:lnSpc>
              <a:spcBef>
                <a:spcPts val="1000"/>
              </a:spcBef>
              <a:spcAft>
                <a:spcPts val="0"/>
              </a:spcAft>
              <a:buClr>
                <a:schemeClr val="dk1"/>
              </a:buClr>
              <a:buSzPts val="1300"/>
              <a:buNone/>
            </a:pPr>
            <a:br>
              <a:rPr lang="es-CL"/>
            </a:br>
            <a:r>
              <a:rPr lang="es-CL"/>
              <a:t>Su funcionamiento se basa en el concepto </a:t>
            </a:r>
            <a:r>
              <a:rPr lang="es-CL" i="1"/>
              <a:t>de procesamiento distribuido</a:t>
            </a:r>
            <a:r>
              <a:rPr lang="es-CL"/>
              <a:t>.</a:t>
            </a:r>
            <a:endParaRPr/>
          </a:p>
        </p:txBody>
      </p:sp>
      <p:pic>
        <p:nvPicPr>
          <p:cNvPr id="443" name="Google Shape;443;p34" descr="Resultado de imagen para hadoop icon"/>
          <p:cNvPicPr preferRelativeResize="0">
            <a:picLocks noGrp="1"/>
          </p:cNvPicPr>
          <p:nvPr>
            <p:ph type="pic" idx="2"/>
          </p:nvPr>
        </p:nvPicPr>
        <p:blipFill rotWithShape="1">
          <a:blip r:embed="rId4">
            <a:alphaModFix/>
          </a:blip>
          <a:srcRect t="5974" b="5974"/>
          <a:stretch/>
        </p:blipFill>
        <p:spPr>
          <a:xfrm>
            <a:off x="5172055" y="4467838"/>
            <a:ext cx="1847889" cy="16271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5"/>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49" name="Google Shape;449;p3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Hadoop?</a:t>
            </a:r>
            <a:endParaRPr/>
          </a:p>
        </p:txBody>
      </p:sp>
      <p:sp>
        <p:nvSpPr>
          <p:cNvPr id="450" name="Google Shape;450;p3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i="1"/>
              <a:t>Es un software </a:t>
            </a:r>
            <a:r>
              <a:rPr lang="es-CL" b="1">
                <a:solidFill>
                  <a:schemeClr val="accent1"/>
                </a:solidFill>
              </a:rPr>
              <a:t>libre</a:t>
            </a:r>
            <a:endParaRPr/>
          </a:p>
          <a:p>
            <a:pPr marL="457200" lvl="1" indent="0" algn="l" rtl="0">
              <a:lnSpc>
                <a:spcPct val="90000"/>
              </a:lnSpc>
              <a:spcBef>
                <a:spcPts val="500"/>
              </a:spcBef>
              <a:spcAft>
                <a:spcPts val="0"/>
              </a:spcAft>
              <a:buClr>
                <a:schemeClr val="dk1"/>
              </a:buClr>
              <a:buSzPts val="1300"/>
              <a:buNone/>
            </a:pPr>
            <a:r>
              <a:rPr lang="es-CL" sz="1300" i="1">
                <a:solidFill>
                  <a:schemeClr val="dk1"/>
                </a:solidFill>
              </a:rPr>
              <a:t>Cualquiera puede usarlo </a:t>
            </a:r>
            <a:r>
              <a:rPr lang="es-CL" sz="1300" b="1">
                <a:solidFill>
                  <a:schemeClr val="accent1"/>
                </a:solidFill>
              </a:rPr>
              <a:t>sin costo</a:t>
            </a:r>
            <a:r>
              <a:rPr lang="es-CL" sz="1300" i="1">
                <a:solidFill>
                  <a:schemeClr val="dk1"/>
                </a:solidFill>
              </a:rPr>
              <a:t> en sus instalaciones.</a:t>
            </a:r>
            <a:endParaRPr/>
          </a:p>
          <a:p>
            <a:pPr marL="0" lvl="0" indent="0" algn="l" rtl="0">
              <a:lnSpc>
                <a:spcPct val="123076"/>
              </a:lnSpc>
              <a:spcBef>
                <a:spcPts val="1000"/>
              </a:spcBef>
              <a:spcAft>
                <a:spcPts val="0"/>
              </a:spcAft>
              <a:buClr>
                <a:schemeClr val="dk1"/>
              </a:buClr>
              <a:buSzPts val="1300"/>
              <a:buNone/>
            </a:pPr>
            <a:br>
              <a:rPr lang="es-CL" i="1"/>
            </a:br>
            <a:r>
              <a:rPr lang="es-CL" i="1"/>
              <a:t>Hay distintas </a:t>
            </a:r>
            <a:r>
              <a:rPr lang="es-CL" b="1">
                <a:solidFill>
                  <a:schemeClr val="accent1"/>
                </a:solidFill>
              </a:rPr>
              <a:t>versiones</a:t>
            </a:r>
            <a:r>
              <a:rPr lang="es-CL" i="1"/>
              <a:t> empresariales.</a:t>
            </a:r>
            <a:endParaRPr/>
          </a:p>
          <a:p>
            <a:pPr marL="457200" lvl="1" indent="0" algn="l" rtl="0">
              <a:lnSpc>
                <a:spcPct val="90000"/>
              </a:lnSpc>
              <a:spcBef>
                <a:spcPts val="500"/>
              </a:spcBef>
              <a:spcAft>
                <a:spcPts val="0"/>
              </a:spcAft>
              <a:buClr>
                <a:schemeClr val="dk1"/>
              </a:buClr>
              <a:buSzPts val="1300"/>
              <a:buNone/>
            </a:pPr>
            <a:r>
              <a:rPr lang="es-CL" sz="1300" i="1">
                <a:solidFill>
                  <a:schemeClr val="dk1"/>
                </a:solidFill>
              </a:rPr>
              <a:t>Cloudera</a:t>
            </a:r>
            <a:endParaRPr sz="1300" i="1">
              <a:solidFill>
                <a:schemeClr val="dk1"/>
              </a:solidFill>
            </a:endParaRPr>
          </a:p>
          <a:p>
            <a:pPr marL="457200" lvl="1" indent="0" algn="l" rtl="0">
              <a:lnSpc>
                <a:spcPct val="90000"/>
              </a:lnSpc>
              <a:spcBef>
                <a:spcPts val="500"/>
              </a:spcBef>
              <a:spcAft>
                <a:spcPts val="0"/>
              </a:spcAft>
              <a:buClr>
                <a:schemeClr val="dk1"/>
              </a:buClr>
              <a:buSzPts val="1300"/>
              <a:buNone/>
            </a:pPr>
            <a:r>
              <a:rPr lang="es-CL" sz="1300" i="1">
                <a:solidFill>
                  <a:schemeClr val="dk1"/>
                </a:solidFill>
              </a:rPr>
              <a:t>MapR</a:t>
            </a:r>
            <a:endParaRPr sz="1300" i="1">
              <a:solidFill>
                <a:schemeClr val="dk1"/>
              </a:solidFill>
            </a:endParaRPr>
          </a:p>
          <a:p>
            <a:pPr marL="0" lvl="0" indent="0" algn="l" rtl="0">
              <a:lnSpc>
                <a:spcPct val="123076"/>
              </a:lnSpc>
              <a:spcBef>
                <a:spcPts val="1000"/>
              </a:spcBef>
              <a:spcAft>
                <a:spcPts val="0"/>
              </a:spcAft>
              <a:buClr>
                <a:schemeClr val="dk1"/>
              </a:buClr>
              <a:buSzPts val="1300"/>
              <a:buNone/>
            </a:pPr>
            <a:endParaRPr/>
          </a:p>
        </p:txBody>
      </p:sp>
      <p:pic>
        <p:nvPicPr>
          <p:cNvPr id="451" name="Google Shape;451;p35" descr="Resultado de imagen para cloudera icon"/>
          <p:cNvPicPr preferRelativeResize="0"/>
          <p:nvPr/>
        </p:nvPicPr>
        <p:blipFill rotWithShape="1">
          <a:blip r:embed="rId4">
            <a:alphaModFix/>
          </a:blip>
          <a:srcRect/>
          <a:stretch/>
        </p:blipFill>
        <p:spPr>
          <a:xfrm>
            <a:off x="4449341" y="5671483"/>
            <a:ext cx="1816100" cy="341033"/>
          </a:xfrm>
          <a:prstGeom prst="rect">
            <a:avLst/>
          </a:prstGeom>
          <a:noFill/>
          <a:ln>
            <a:noFill/>
          </a:ln>
        </p:spPr>
      </p:pic>
      <p:pic>
        <p:nvPicPr>
          <p:cNvPr id="452" name="Google Shape;452;p35" descr="Resultado de imagen para mapr icon"/>
          <p:cNvPicPr preferRelativeResize="0"/>
          <p:nvPr/>
        </p:nvPicPr>
        <p:blipFill rotWithShape="1">
          <a:blip r:embed="rId5">
            <a:alphaModFix/>
          </a:blip>
          <a:srcRect/>
          <a:stretch/>
        </p:blipFill>
        <p:spPr>
          <a:xfrm>
            <a:off x="5061322" y="4720898"/>
            <a:ext cx="2408237" cy="5494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6"/>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58" name="Google Shape;458;p36"/>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Ecosistema</a:t>
            </a:r>
            <a:endParaRPr/>
          </a:p>
        </p:txBody>
      </p:sp>
      <p:pic>
        <p:nvPicPr>
          <p:cNvPr id="459" name="Google Shape;459;p36" descr="TOP things to know about Hadoop and its Ecosystem | Savvycom's Blog"/>
          <p:cNvPicPr preferRelativeResize="0"/>
          <p:nvPr/>
        </p:nvPicPr>
        <p:blipFill rotWithShape="1">
          <a:blip r:embed="rId4">
            <a:alphaModFix/>
          </a:blip>
          <a:srcRect/>
          <a:stretch/>
        </p:blipFill>
        <p:spPr>
          <a:xfrm>
            <a:off x="3713871" y="1784836"/>
            <a:ext cx="6274468" cy="4321700"/>
          </a:xfrm>
          <a:prstGeom prst="rect">
            <a:avLst/>
          </a:prstGeom>
          <a:noFill/>
          <a:ln>
            <a:noFill/>
          </a:ln>
          <a:effectLst>
            <a:outerShdw blurRad="50800" dist="50800" dir="5400000" algn="ctr" rotWithShape="0">
              <a:srgbClr val="000000">
                <a:alpha val="38823"/>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7"/>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65" name="Google Shape;465;p37"/>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Aspectos relevantes de Hadoop</a:t>
            </a:r>
            <a:endParaRPr/>
          </a:p>
        </p:txBody>
      </p:sp>
      <p:sp>
        <p:nvSpPr>
          <p:cNvPr id="466" name="Google Shape;466;p37"/>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Su forma de procesamiento es </a:t>
            </a:r>
            <a:r>
              <a:rPr lang="es-CL" b="1">
                <a:solidFill>
                  <a:schemeClr val="accent1"/>
                </a:solidFill>
              </a:rPr>
              <a:t>batch</a:t>
            </a:r>
            <a:r>
              <a:rPr lang="es-CL"/>
              <a:t>, es decir, hay que </a:t>
            </a:r>
            <a:r>
              <a:rPr lang="es-CL" i="1"/>
              <a:t>agendar</a:t>
            </a:r>
            <a:r>
              <a:rPr lang="es-CL"/>
              <a:t> las tareas para que se ejecuten de acuerdo al calendario </a:t>
            </a:r>
            <a:r>
              <a:rPr lang="es-CL" i="1"/>
              <a:t>establecido</a:t>
            </a:r>
            <a:r>
              <a:rPr lang="es-CL"/>
              <a:t>.</a:t>
            </a:r>
            <a:endParaRPr/>
          </a:p>
          <a:p>
            <a:pPr marL="0" lvl="0" indent="0" algn="l" rtl="0">
              <a:lnSpc>
                <a:spcPct val="123076"/>
              </a:lnSpc>
              <a:spcBef>
                <a:spcPts val="1000"/>
              </a:spcBef>
              <a:spcAft>
                <a:spcPts val="0"/>
              </a:spcAft>
              <a:buClr>
                <a:schemeClr val="dk1"/>
              </a:buClr>
              <a:buSzPts val="1300"/>
              <a:buNone/>
            </a:pPr>
            <a:br>
              <a:rPr lang="es-CL"/>
            </a:br>
            <a:r>
              <a:rPr lang="es-CL" b="1">
                <a:solidFill>
                  <a:schemeClr val="accent1"/>
                </a:solidFill>
              </a:rPr>
              <a:t>No</a:t>
            </a:r>
            <a:r>
              <a:rPr lang="es-CL"/>
              <a:t> sirve para ejecutar trabajos en </a:t>
            </a:r>
            <a:r>
              <a:rPr lang="es-CL" b="1">
                <a:solidFill>
                  <a:schemeClr val="accent1"/>
                </a:solidFill>
              </a:rPr>
              <a:t>tiempo real</a:t>
            </a:r>
            <a:r>
              <a:rPr lang="es-CL"/>
              <a:t>.</a:t>
            </a:r>
            <a:endParaRPr b="1"/>
          </a:p>
        </p:txBody>
      </p:sp>
      <p:pic>
        <p:nvPicPr>
          <p:cNvPr id="467" name="Google Shape;467;p37" descr="Resultado de imagen para hadoop icon"/>
          <p:cNvPicPr preferRelativeResize="0">
            <a:picLocks noGrp="1"/>
          </p:cNvPicPr>
          <p:nvPr>
            <p:ph type="pic" idx="2"/>
          </p:nvPr>
        </p:nvPicPr>
        <p:blipFill rotWithShape="1">
          <a:blip r:embed="rId4">
            <a:alphaModFix/>
          </a:blip>
          <a:srcRect t="5974" b="5974"/>
          <a:stretch/>
        </p:blipFill>
        <p:spPr>
          <a:xfrm>
            <a:off x="5172055" y="4467838"/>
            <a:ext cx="1847889" cy="16271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8"/>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73" name="Google Shape;473;p3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Desventajas de Hadoop</a:t>
            </a:r>
            <a:endParaRPr/>
          </a:p>
        </p:txBody>
      </p:sp>
      <p:sp>
        <p:nvSpPr>
          <p:cNvPr id="474" name="Google Shape;474;p3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A pesar de su </a:t>
            </a:r>
            <a:r>
              <a:rPr lang="es-CL" i="1"/>
              <a:t>popularidad</a:t>
            </a:r>
            <a:r>
              <a:rPr lang="es-CL"/>
              <a:t>, cuenta con algunos </a:t>
            </a:r>
            <a:r>
              <a:rPr lang="es-CL" b="1">
                <a:solidFill>
                  <a:schemeClr val="accent1"/>
                </a:solidFill>
              </a:rPr>
              <a:t>problemas</a:t>
            </a:r>
            <a:r>
              <a:rPr lang="es-CL"/>
              <a:t>:</a:t>
            </a:r>
            <a:endParaRPr/>
          </a:p>
          <a:p>
            <a:pPr marL="285750" lvl="0" indent="-285750" algn="l" rtl="0">
              <a:lnSpc>
                <a:spcPct val="123076"/>
              </a:lnSpc>
              <a:spcBef>
                <a:spcPts val="1000"/>
              </a:spcBef>
              <a:spcAft>
                <a:spcPts val="0"/>
              </a:spcAft>
              <a:buClr>
                <a:schemeClr val="dk1"/>
              </a:buClr>
              <a:buSzPts val="1300"/>
              <a:buFont typeface="Arial"/>
              <a:buChar char="•"/>
            </a:pPr>
            <a:br>
              <a:rPr lang="es-CL"/>
            </a:br>
            <a:r>
              <a:rPr lang="es-CL"/>
              <a:t>Complejidad para </a:t>
            </a:r>
            <a:r>
              <a:rPr lang="es-CL" b="1">
                <a:solidFill>
                  <a:schemeClr val="accent1"/>
                </a:solidFill>
              </a:rPr>
              <a:t>instalarlo</a:t>
            </a:r>
            <a:r>
              <a:rPr lang="es-CL"/>
              <a:t> y administrarlo</a:t>
            </a:r>
            <a:endParaRPr/>
          </a:p>
          <a:p>
            <a:pPr marL="285750" lvl="0" indent="-285750" algn="l" rtl="0">
              <a:lnSpc>
                <a:spcPct val="123076"/>
              </a:lnSpc>
              <a:spcBef>
                <a:spcPts val="1000"/>
              </a:spcBef>
              <a:spcAft>
                <a:spcPts val="0"/>
              </a:spcAft>
              <a:buClr>
                <a:schemeClr val="dk1"/>
              </a:buClr>
              <a:buSzPts val="1300"/>
              <a:buFont typeface="Arial"/>
              <a:buChar char="•"/>
            </a:pPr>
            <a:r>
              <a:rPr lang="es-CL"/>
              <a:t>Complejidad para crear </a:t>
            </a:r>
            <a:r>
              <a:rPr lang="es-CL" b="1">
                <a:solidFill>
                  <a:schemeClr val="accent1"/>
                </a:solidFill>
              </a:rPr>
              <a:t>nuevas</a:t>
            </a:r>
            <a:r>
              <a:rPr lang="es-CL"/>
              <a:t> tareas</a:t>
            </a:r>
            <a:endParaRPr/>
          </a:p>
          <a:p>
            <a:pPr marL="285750" lvl="0" indent="-285750" algn="l" rtl="0">
              <a:lnSpc>
                <a:spcPct val="123076"/>
              </a:lnSpc>
              <a:spcBef>
                <a:spcPts val="1000"/>
              </a:spcBef>
              <a:spcAft>
                <a:spcPts val="0"/>
              </a:spcAft>
              <a:buClr>
                <a:schemeClr val="dk1"/>
              </a:buClr>
              <a:buSzPts val="1300"/>
              <a:buFont typeface="Arial"/>
              <a:buChar char="•"/>
            </a:pPr>
            <a:r>
              <a:rPr lang="es-CL"/>
              <a:t>Requiere mucho </a:t>
            </a:r>
            <a:r>
              <a:rPr lang="es-CL" b="1">
                <a:solidFill>
                  <a:schemeClr val="accent1"/>
                </a:solidFill>
              </a:rPr>
              <a:t>mantenimiento</a:t>
            </a:r>
            <a:r>
              <a:rPr lang="es-CL"/>
              <a:t> y </a:t>
            </a:r>
            <a:r>
              <a:rPr lang="es-CL" b="1">
                <a:solidFill>
                  <a:schemeClr val="accent1"/>
                </a:solidFill>
              </a:rPr>
              <a:t>conocimiento</a:t>
            </a:r>
            <a:r>
              <a:rPr lang="es-CL"/>
              <a:t> de programación.</a:t>
            </a:r>
            <a:endParaRPr/>
          </a:p>
          <a:p>
            <a:pPr marL="0" lvl="0" indent="0" algn="l" rtl="0">
              <a:lnSpc>
                <a:spcPct val="123076"/>
              </a:lnSpc>
              <a:spcBef>
                <a:spcPts val="1000"/>
              </a:spcBef>
              <a:spcAft>
                <a:spcPts val="0"/>
              </a:spcAft>
              <a:buClr>
                <a:schemeClr val="dk1"/>
              </a:buClr>
              <a:buSzPts val="1300"/>
              <a:buNone/>
            </a:pPr>
            <a:br>
              <a:rPr lang="es-CL"/>
            </a:br>
            <a:r>
              <a:rPr lang="es-CL"/>
              <a:t>Todo lo anterior genera una </a:t>
            </a:r>
            <a:r>
              <a:rPr lang="es-CL" b="1">
                <a:solidFill>
                  <a:schemeClr val="accent1"/>
                </a:solidFill>
              </a:rPr>
              <a:t>lentitud</a:t>
            </a:r>
            <a:r>
              <a:rPr lang="es-CL"/>
              <a:t> para obtener resultados para la empresa.</a:t>
            </a:r>
            <a:endParaRPr/>
          </a:p>
        </p:txBody>
      </p:sp>
      <p:pic>
        <p:nvPicPr>
          <p:cNvPr id="475" name="Google Shape;475;p38" descr="Resultado de imagen para hadoop icon"/>
          <p:cNvPicPr preferRelativeResize="0">
            <a:picLocks noGrp="1"/>
          </p:cNvPicPr>
          <p:nvPr>
            <p:ph type="pic" idx="2"/>
          </p:nvPr>
        </p:nvPicPr>
        <p:blipFill rotWithShape="1">
          <a:blip r:embed="rId4">
            <a:alphaModFix/>
          </a:blip>
          <a:srcRect t="5974" b="5974"/>
          <a:stretch/>
        </p:blipFill>
        <p:spPr>
          <a:xfrm>
            <a:off x="5172055" y="4467838"/>
            <a:ext cx="1847889" cy="16271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9"/>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81" name="Google Shape;481;p39"/>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¿Cuándo conviene usarlo?</a:t>
            </a:r>
            <a:endParaRPr/>
          </a:p>
        </p:txBody>
      </p:sp>
      <p:sp>
        <p:nvSpPr>
          <p:cNvPr id="482" name="Google Shape;482;p39"/>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Cuando la empresa/compañía tiene las siguientes condiciones:</a:t>
            </a:r>
            <a:endParaRPr/>
          </a:p>
          <a:p>
            <a:pPr marL="0" lvl="0" indent="0" algn="l" rtl="0">
              <a:lnSpc>
                <a:spcPct val="123076"/>
              </a:lnSpc>
              <a:spcBef>
                <a:spcPts val="1000"/>
              </a:spcBef>
              <a:spcAft>
                <a:spcPts val="0"/>
              </a:spcAft>
              <a:buClr>
                <a:schemeClr val="dk1"/>
              </a:buClr>
              <a:buSzPts val="1300"/>
              <a:buNone/>
            </a:pPr>
            <a:br>
              <a:rPr lang="es-CL"/>
            </a:br>
            <a:r>
              <a:rPr lang="es-CL"/>
              <a:t>Colaboradores que son </a:t>
            </a:r>
            <a:r>
              <a:rPr lang="es-CL" b="1">
                <a:solidFill>
                  <a:schemeClr val="accent1"/>
                </a:solidFill>
              </a:rPr>
              <a:t>expertos</a:t>
            </a:r>
            <a:r>
              <a:rPr lang="es-CL"/>
              <a:t> en Java (lenguaje de programación por defecto para Hadoop).</a:t>
            </a:r>
            <a:endParaRPr/>
          </a:p>
          <a:p>
            <a:pPr marL="0" lvl="0" indent="0" algn="l" rtl="0">
              <a:lnSpc>
                <a:spcPct val="123076"/>
              </a:lnSpc>
              <a:spcBef>
                <a:spcPts val="1000"/>
              </a:spcBef>
              <a:spcAft>
                <a:spcPts val="0"/>
              </a:spcAft>
              <a:buClr>
                <a:schemeClr val="dk1"/>
              </a:buClr>
              <a:buSzPts val="1300"/>
              <a:buNone/>
            </a:pPr>
            <a:br>
              <a:rPr lang="es-CL"/>
            </a:br>
            <a:r>
              <a:rPr lang="es-CL"/>
              <a:t>Administradores de servidores para </a:t>
            </a:r>
            <a:r>
              <a:rPr lang="es-CL" b="1">
                <a:solidFill>
                  <a:schemeClr val="accent1"/>
                </a:solidFill>
              </a:rPr>
              <a:t>gestionar</a:t>
            </a:r>
            <a:r>
              <a:rPr lang="es-CL"/>
              <a:t> el clúster.</a:t>
            </a:r>
            <a:endParaRPr/>
          </a:p>
          <a:p>
            <a:pPr marL="0" lvl="0" indent="0" algn="l" rtl="0">
              <a:lnSpc>
                <a:spcPct val="123076"/>
              </a:lnSpc>
              <a:spcBef>
                <a:spcPts val="1000"/>
              </a:spcBef>
              <a:spcAft>
                <a:spcPts val="0"/>
              </a:spcAft>
              <a:buClr>
                <a:schemeClr val="dk1"/>
              </a:buClr>
              <a:buSzPts val="1300"/>
              <a:buNone/>
            </a:pPr>
            <a:br>
              <a:rPr lang="es-CL"/>
            </a:br>
            <a:r>
              <a:rPr lang="es-CL"/>
              <a:t>No se requiere hacer </a:t>
            </a:r>
            <a:r>
              <a:rPr lang="es-CL" b="1">
                <a:solidFill>
                  <a:schemeClr val="accent1"/>
                </a:solidFill>
              </a:rPr>
              <a:t>investigación</a:t>
            </a:r>
            <a:r>
              <a:rPr lang="es-CL"/>
              <a:t> reproducible. </a:t>
            </a:r>
            <a:endParaRPr/>
          </a:p>
        </p:txBody>
      </p:sp>
      <p:pic>
        <p:nvPicPr>
          <p:cNvPr id="483" name="Google Shape;483;p39" descr="Resultado de imagen para hadoop icon"/>
          <p:cNvPicPr preferRelativeResize="0">
            <a:picLocks noGrp="1"/>
          </p:cNvPicPr>
          <p:nvPr>
            <p:ph type="pic" idx="2"/>
          </p:nvPr>
        </p:nvPicPr>
        <p:blipFill rotWithShape="1">
          <a:blip r:embed="rId4">
            <a:alphaModFix/>
          </a:blip>
          <a:srcRect t="5974" b="5974"/>
          <a:stretch/>
        </p:blipFill>
        <p:spPr>
          <a:xfrm>
            <a:off x="5172055" y="4467838"/>
            <a:ext cx="1847889" cy="16271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4" descr="Principales tipologías de arquitecturas en Big Data"/>
          <p:cNvPicPr preferRelativeResize="0">
            <a:picLocks noGrp="1"/>
          </p:cNvPicPr>
          <p:nvPr>
            <p:ph type="pic" idx="2"/>
          </p:nvPr>
        </p:nvPicPr>
        <p:blipFill rotWithShape="1">
          <a:blip r:embed="rId3">
            <a:alphaModFix/>
          </a:blip>
          <a:srcRect t="8677" b="8676"/>
          <a:stretch/>
        </p:blipFill>
        <p:spPr>
          <a:xfrm>
            <a:off x="2536165" y="1268083"/>
            <a:ext cx="8954219" cy="4573918"/>
          </a:xfrm>
          <a:prstGeom prst="rect">
            <a:avLst/>
          </a:prstGeom>
          <a:noFill/>
          <a:ln>
            <a:noFill/>
          </a:ln>
        </p:spPr>
      </p:pic>
      <p:sp>
        <p:nvSpPr>
          <p:cNvPr id="119" name="Google Shape;119;p4"/>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lt1"/>
              </a:buClr>
              <a:buSzPts val="1600"/>
              <a:buNone/>
            </a:pPr>
            <a:r>
              <a:rPr lang="es-CL"/>
              <a:t>FUNDAMENTOS DEL BIG DATA Y DATA SCIENCE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40" descr="El big data en los tiempos del coronavirus - Ideas que Cuentan"/>
          <p:cNvPicPr preferRelativeResize="0">
            <a:picLocks noGrp="1"/>
          </p:cNvPicPr>
          <p:nvPr>
            <p:ph type="pic" idx="2"/>
          </p:nvPr>
        </p:nvPicPr>
        <p:blipFill rotWithShape="1">
          <a:blip r:embed="rId3">
            <a:alphaModFix/>
          </a:blip>
          <a:srcRect t="14868" b="14867"/>
          <a:stretch/>
        </p:blipFill>
        <p:spPr>
          <a:xfrm>
            <a:off x="695325" y="1268083"/>
            <a:ext cx="8954219" cy="4573918"/>
          </a:xfrm>
          <a:prstGeom prst="rect">
            <a:avLst/>
          </a:prstGeom>
          <a:noFill/>
          <a:ln>
            <a:noFill/>
          </a:ln>
        </p:spPr>
      </p:pic>
      <p:sp>
        <p:nvSpPr>
          <p:cNvPr id="489" name="Google Shape;489;p40"/>
          <p:cNvSpPr txBox="1">
            <a:spLocks noGrp="1"/>
          </p:cNvSpPr>
          <p:nvPr>
            <p:ph type="body" idx="1"/>
          </p:nvPr>
        </p:nvSpPr>
        <p:spPr>
          <a:xfrm>
            <a:off x="7962900" y="1897692"/>
            <a:ext cx="3562350" cy="3314700"/>
          </a:xfrm>
          <a:prstGeom prst="rect">
            <a:avLst/>
          </a:prstGeom>
          <a:solidFill>
            <a:schemeClr val="accent2"/>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dk1"/>
              </a:buClr>
              <a:buSzPts val="1600"/>
              <a:buNone/>
            </a:pPr>
            <a:r>
              <a:rPr lang="es-CL"/>
              <a:t>SPARK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1"/>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495" name="Google Shape;495;p41"/>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Spark?</a:t>
            </a:r>
            <a:endParaRPr/>
          </a:p>
        </p:txBody>
      </p:sp>
      <p:sp>
        <p:nvSpPr>
          <p:cNvPr id="496" name="Google Shape;496;p41"/>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La alternativa más popular a Hadoop actualmente es Apache Spark.</a:t>
            </a:r>
            <a:endParaRPr/>
          </a:p>
          <a:p>
            <a:pPr marL="0" lvl="0" indent="0" algn="l" rtl="0">
              <a:lnSpc>
                <a:spcPct val="114285"/>
              </a:lnSpc>
              <a:spcBef>
                <a:spcPts val="1000"/>
              </a:spcBef>
              <a:spcAft>
                <a:spcPts val="0"/>
              </a:spcAft>
              <a:buClr>
                <a:schemeClr val="dk1"/>
              </a:buClr>
              <a:buSzPts val="1300"/>
              <a:buNone/>
            </a:pPr>
            <a:br>
              <a:rPr lang="es-CL"/>
            </a:br>
            <a:r>
              <a:rPr lang="es-CL" sz="1400"/>
              <a:t>Elimina algunos de los inconvenientes de Hadoop:</a:t>
            </a:r>
            <a:endParaRPr/>
          </a:p>
          <a:p>
            <a:pPr marL="285750" lvl="0" indent="-285750" algn="l" rtl="0">
              <a:lnSpc>
                <a:spcPct val="114285"/>
              </a:lnSpc>
              <a:spcBef>
                <a:spcPts val="1000"/>
              </a:spcBef>
              <a:spcAft>
                <a:spcPts val="0"/>
              </a:spcAft>
              <a:buClr>
                <a:schemeClr val="dk1"/>
              </a:buClr>
              <a:buSzPts val="1400"/>
              <a:buFont typeface="Arial"/>
              <a:buChar char="•"/>
            </a:pPr>
            <a:r>
              <a:rPr lang="es-CL" sz="1400"/>
              <a:t>Más de una forma de </a:t>
            </a:r>
            <a:r>
              <a:rPr lang="es-CL" sz="1400" b="1">
                <a:solidFill>
                  <a:schemeClr val="accent1"/>
                </a:solidFill>
              </a:rPr>
              <a:t>ejecutar</a:t>
            </a:r>
            <a:r>
              <a:rPr lang="es-CL" sz="1400"/>
              <a:t> las tareas</a:t>
            </a:r>
            <a:endParaRPr/>
          </a:p>
          <a:p>
            <a:pPr marL="285750" lvl="0" indent="-285750" algn="l" rtl="0">
              <a:lnSpc>
                <a:spcPct val="114285"/>
              </a:lnSpc>
              <a:spcBef>
                <a:spcPts val="1000"/>
              </a:spcBef>
              <a:spcAft>
                <a:spcPts val="0"/>
              </a:spcAft>
              <a:buClr>
                <a:schemeClr val="dk1"/>
              </a:buClr>
              <a:buSzPts val="1400"/>
              <a:buFont typeface="Arial"/>
              <a:buChar char="•"/>
            </a:pPr>
            <a:r>
              <a:rPr lang="es-CL" sz="1400"/>
              <a:t>Hacer</a:t>
            </a:r>
            <a:r>
              <a:rPr lang="es-CL" sz="1400" b="1"/>
              <a:t> </a:t>
            </a:r>
            <a:r>
              <a:rPr lang="es-CL" sz="1400" b="1">
                <a:solidFill>
                  <a:schemeClr val="accent1"/>
                </a:solidFill>
              </a:rPr>
              <a:t>investigación reproducible </a:t>
            </a:r>
            <a:r>
              <a:rPr lang="es-CL" sz="1400"/>
              <a:t>(fundamental en Data Science)</a:t>
            </a:r>
            <a:endParaRPr/>
          </a:p>
        </p:txBody>
      </p:sp>
      <p:pic>
        <p:nvPicPr>
          <p:cNvPr id="497" name="Google Shape;497;p41" descr="Resultado de imagen para apache spark"/>
          <p:cNvPicPr preferRelativeResize="0"/>
          <p:nvPr/>
        </p:nvPicPr>
        <p:blipFill rotWithShape="1">
          <a:blip r:embed="rId4">
            <a:alphaModFix/>
          </a:blip>
          <a:srcRect/>
          <a:stretch/>
        </p:blipFill>
        <p:spPr>
          <a:xfrm>
            <a:off x="5304276" y="4999741"/>
            <a:ext cx="1583447" cy="8422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42"/>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03" name="Google Shape;503;p42"/>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Spark?</a:t>
            </a:r>
            <a:endParaRPr/>
          </a:p>
        </p:txBody>
      </p:sp>
      <p:sp>
        <p:nvSpPr>
          <p:cNvPr id="504" name="Google Shape;504;p42"/>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Sirve para procesos </a:t>
            </a:r>
            <a:r>
              <a:rPr lang="es-CL" sz="1400" b="1">
                <a:solidFill>
                  <a:schemeClr val="accent1"/>
                </a:solidFill>
              </a:rPr>
              <a:t>batch</a:t>
            </a:r>
            <a:r>
              <a:rPr lang="es-CL" sz="1400"/>
              <a:t> como en </a:t>
            </a:r>
            <a:r>
              <a:rPr lang="es-CL" sz="1400" b="1">
                <a:solidFill>
                  <a:schemeClr val="accent1"/>
                </a:solidFill>
              </a:rPr>
              <a:t>tiempo real</a:t>
            </a:r>
            <a:r>
              <a:rPr lang="es-CL" sz="1400"/>
              <a:t> (streaming)</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Cuenta con </a:t>
            </a:r>
            <a:r>
              <a:rPr lang="es-CL" sz="1400" b="1">
                <a:solidFill>
                  <a:schemeClr val="accent1"/>
                </a:solidFill>
              </a:rPr>
              <a:t>más</a:t>
            </a:r>
            <a:r>
              <a:rPr lang="es-CL" sz="1400"/>
              <a:t> herramientas que Hadoop.</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Para hacer Machine Learning y Deep Learning</a:t>
            </a:r>
            <a:endParaRPr/>
          </a:p>
        </p:txBody>
      </p:sp>
      <p:pic>
        <p:nvPicPr>
          <p:cNvPr id="505" name="Google Shape;505;p42" descr="Resultado de imagen para apache spark"/>
          <p:cNvPicPr preferRelativeResize="0"/>
          <p:nvPr/>
        </p:nvPicPr>
        <p:blipFill rotWithShape="1">
          <a:blip r:embed="rId4">
            <a:alphaModFix/>
          </a:blip>
          <a:srcRect/>
          <a:stretch/>
        </p:blipFill>
        <p:spPr>
          <a:xfrm>
            <a:off x="5304276" y="4999741"/>
            <a:ext cx="1583447" cy="8422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3"/>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11" name="Google Shape;511;p43"/>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Spark?</a:t>
            </a:r>
            <a:endParaRPr/>
          </a:p>
        </p:txBody>
      </p:sp>
      <p:sp>
        <p:nvSpPr>
          <p:cNvPr id="512" name="Google Shape;512;p43"/>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Tenemos la posibilidad de </a:t>
            </a:r>
            <a:r>
              <a:rPr lang="es-CL" sz="1400" b="1">
                <a:solidFill>
                  <a:schemeClr val="accent1"/>
                </a:solidFill>
              </a:rPr>
              <a:t>documentar</a:t>
            </a:r>
            <a:r>
              <a:rPr lang="es-CL" sz="1400"/>
              <a:t> todo nuestro trabajo mediante notebooks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¿Notebooks?</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Son páginas en donde podemos </a:t>
            </a:r>
            <a:r>
              <a:rPr lang="es-CL" sz="1400" b="1">
                <a:solidFill>
                  <a:schemeClr val="accent1"/>
                </a:solidFill>
              </a:rPr>
              <a:t>escribir</a:t>
            </a:r>
            <a:r>
              <a:rPr lang="es-CL" sz="1400">
                <a:solidFill>
                  <a:schemeClr val="dk1"/>
                </a:solidFill>
              </a:rPr>
              <a:t> nuestras tareas a ejecutar, y al mismo tiempo, escribir texto que pueda explicar lo que estamos haciendo.</a:t>
            </a:r>
            <a:endParaRPr/>
          </a:p>
        </p:txBody>
      </p:sp>
      <p:pic>
        <p:nvPicPr>
          <p:cNvPr id="513" name="Google Shape;513;p43" descr="Resultado de imagen para apache spark"/>
          <p:cNvPicPr preferRelativeResize="0"/>
          <p:nvPr/>
        </p:nvPicPr>
        <p:blipFill rotWithShape="1">
          <a:blip r:embed="rId4">
            <a:alphaModFix/>
          </a:blip>
          <a:srcRect/>
          <a:stretch/>
        </p:blipFill>
        <p:spPr>
          <a:xfrm>
            <a:off x="5304276" y="4999741"/>
            <a:ext cx="1583447" cy="84225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44"/>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19" name="Google Shape;519;p44"/>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Procesamiento Batch</a:t>
            </a:r>
            <a:endParaRPr/>
          </a:p>
        </p:txBody>
      </p:sp>
      <p:sp>
        <p:nvSpPr>
          <p:cNvPr id="520" name="Google Shape;520;p44"/>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Es cuando el procesamiento de datos se hace en espacios de </a:t>
            </a:r>
            <a:r>
              <a:rPr lang="es-CL" sz="1400" b="1">
                <a:solidFill>
                  <a:schemeClr val="accent1"/>
                </a:solidFill>
              </a:rPr>
              <a:t>tiempo</a:t>
            </a:r>
            <a:r>
              <a:rPr lang="es-CL" sz="1400"/>
              <a:t> previamente definidos y/o calendarizados (ejemplo: el resumen de las opiniones de mi marca en redes sociales)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Ejemplos de tecnologías:</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Hadoop</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Spark</a:t>
            </a:r>
            <a:endParaRPr/>
          </a:p>
        </p:txBody>
      </p:sp>
      <p:pic>
        <p:nvPicPr>
          <p:cNvPr id="521" name="Google Shape;521;p44" descr="Resultado de imagen para apache spark"/>
          <p:cNvPicPr preferRelativeResize="0"/>
          <p:nvPr/>
        </p:nvPicPr>
        <p:blipFill rotWithShape="1">
          <a:blip r:embed="rId4">
            <a:alphaModFix/>
          </a:blip>
          <a:srcRect/>
          <a:stretch/>
        </p:blipFill>
        <p:spPr>
          <a:xfrm>
            <a:off x="5304276" y="4999741"/>
            <a:ext cx="1583447" cy="842259"/>
          </a:xfrm>
          <a:prstGeom prst="rect">
            <a:avLst/>
          </a:prstGeom>
          <a:noFill/>
          <a:ln>
            <a:noFill/>
          </a:ln>
        </p:spPr>
      </p:pic>
      <p:pic>
        <p:nvPicPr>
          <p:cNvPr id="522" name="Google Shape;522;p44" descr="Resultado de imagen para hadoop icon"/>
          <p:cNvPicPr preferRelativeResize="0">
            <a:picLocks noGrp="1"/>
          </p:cNvPicPr>
          <p:nvPr>
            <p:ph type="pic" idx="2"/>
          </p:nvPr>
        </p:nvPicPr>
        <p:blipFill rotWithShape="1">
          <a:blip r:embed="rId5">
            <a:alphaModFix/>
          </a:blip>
          <a:srcRect t="5974" b="5974"/>
          <a:stretch/>
        </p:blipFill>
        <p:spPr>
          <a:xfrm>
            <a:off x="5437187" y="4013779"/>
            <a:ext cx="1243813" cy="10952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45"/>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28" name="Google Shape;528;p4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Procesamiento Streaming</a:t>
            </a:r>
            <a:endParaRPr/>
          </a:p>
        </p:txBody>
      </p:sp>
      <p:sp>
        <p:nvSpPr>
          <p:cNvPr id="529" name="Google Shape;529;p4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Es cuando el procesamiento de datos se hace cada vez que llega un </a:t>
            </a:r>
            <a:r>
              <a:rPr lang="es-CL" sz="1400" b="1">
                <a:solidFill>
                  <a:schemeClr val="accent1"/>
                </a:solidFill>
              </a:rPr>
              <a:t>nuevo registro </a:t>
            </a:r>
            <a:r>
              <a:rPr lang="es-CL" sz="1400"/>
              <a:t>(como analizar transacciones fraudulentas).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Ejemplos de tecnologías:</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Apache Kafka</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Apache Flink</a:t>
            </a:r>
            <a:endParaRPr/>
          </a:p>
        </p:txBody>
      </p:sp>
      <p:pic>
        <p:nvPicPr>
          <p:cNvPr id="530" name="Google Shape;530;p45" descr="Resultado de imagen para apache kafka icon"/>
          <p:cNvPicPr preferRelativeResize="0"/>
          <p:nvPr/>
        </p:nvPicPr>
        <p:blipFill rotWithShape="1">
          <a:blip r:embed="rId4">
            <a:alphaModFix/>
          </a:blip>
          <a:srcRect t="18101" b="25952"/>
          <a:stretch/>
        </p:blipFill>
        <p:spPr>
          <a:xfrm>
            <a:off x="5288403" y="5141919"/>
            <a:ext cx="1783716" cy="997921"/>
          </a:xfrm>
          <a:prstGeom prst="rect">
            <a:avLst/>
          </a:prstGeom>
          <a:noFill/>
          <a:ln>
            <a:noFill/>
          </a:ln>
        </p:spPr>
      </p:pic>
      <p:pic>
        <p:nvPicPr>
          <p:cNvPr id="531" name="Google Shape;531;p45" descr="Resultado de imagen para apache flink icon"/>
          <p:cNvPicPr preferRelativeResize="0"/>
          <p:nvPr/>
        </p:nvPicPr>
        <p:blipFill rotWithShape="1">
          <a:blip r:embed="rId5">
            <a:alphaModFix/>
          </a:blip>
          <a:srcRect/>
          <a:stretch/>
        </p:blipFill>
        <p:spPr>
          <a:xfrm>
            <a:off x="5073205" y="4356057"/>
            <a:ext cx="1455040" cy="7484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6"/>
          <p:cNvSpPr txBox="1">
            <a:spLocks noGrp="1"/>
          </p:cNvSpPr>
          <p:nvPr>
            <p:ph type="ctrTitle"/>
          </p:nvPr>
        </p:nvSpPr>
        <p:spPr>
          <a:xfrm>
            <a:off x="1371600" y="1376138"/>
            <a:ext cx="8501062" cy="4491262"/>
          </a:xfrm>
          <a:prstGeom prst="rect">
            <a:avLst/>
          </a:prstGeom>
          <a:noFill/>
          <a:ln>
            <a:noFill/>
          </a:ln>
        </p:spPr>
        <p:txBody>
          <a:bodyPr spcFirstLastPara="1" wrap="square" lIns="0" tIns="0" rIns="0" bIns="0" anchor="t" anchorCtr="0">
            <a:normAutofit fontScale="90000"/>
          </a:bodyPr>
          <a:lstStyle/>
          <a:p>
            <a:pPr marL="666750" lvl="0" indent="0" algn="l" rtl="0">
              <a:lnSpc>
                <a:spcPct val="90000"/>
              </a:lnSpc>
              <a:spcBef>
                <a:spcPts val="0"/>
              </a:spcBef>
              <a:spcAft>
                <a:spcPts val="0"/>
              </a:spcAft>
              <a:buClr>
                <a:schemeClr val="accent1"/>
              </a:buClr>
              <a:buSzPct val="100000"/>
              <a:buFont typeface="Century Gothic"/>
              <a:buNone/>
            </a:pPr>
            <a:r>
              <a:rPr lang="es-CL" sz="3000"/>
              <a:t>Veamos algunos ejemplos</a:t>
            </a:r>
            <a:br>
              <a:rPr lang="es-CL" sz="3000"/>
            </a:br>
            <a:br>
              <a:rPr lang="es-CL" sz="3000"/>
            </a:br>
            <a:r>
              <a:rPr lang="es-CL" sz="2000" b="0">
                <a:solidFill>
                  <a:schemeClr val="dk1"/>
                </a:solidFill>
                <a:latin typeface="Century Gothic"/>
                <a:ea typeface="Century Gothic"/>
                <a:cs typeface="Century Gothic"/>
                <a:sym typeface="Century Gothic"/>
              </a:rPr>
              <a:t>Según tu historial de compra o el de otros clientes que han comprado el mismo producto te muestra otras opciones que “te pueden interesar” antes de terminar la compra.</a:t>
            </a:r>
            <a:br>
              <a:rPr lang="es-CL" sz="2000" b="0">
                <a:solidFill>
                  <a:schemeClr val="dk1"/>
                </a:solidFill>
                <a:latin typeface="Century Gothic"/>
                <a:ea typeface="Century Gothic"/>
                <a:cs typeface="Century Gothic"/>
                <a:sym typeface="Century Gothic"/>
              </a:rPr>
            </a:br>
            <a:br>
              <a:rPr lang="es-CL" sz="2000" b="0">
                <a:solidFill>
                  <a:schemeClr val="dk1"/>
                </a:solidFill>
                <a:latin typeface="Century Gothic"/>
                <a:ea typeface="Century Gothic"/>
                <a:cs typeface="Century Gothic"/>
                <a:sym typeface="Century Gothic"/>
              </a:rPr>
            </a:br>
            <a:r>
              <a:rPr lang="es-CL" sz="2000" b="0">
                <a:solidFill>
                  <a:schemeClr val="dk1"/>
                </a:solidFill>
                <a:latin typeface="Century Gothic"/>
                <a:ea typeface="Century Gothic"/>
                <a:cs typeface="Century Gothic"/>
                <a:sym typeface="Century Gothic"/>
              </a:rPr>
              <a:t>Cuenta con una aplicación que muestra en tiempo real la carga de combustible y el monto a cancelar, mientras va llenando el estanque.</a:t>
            </a:r>
            <a:br>
              <a:rPr lang="es-CL" sz="2000" b="0">
                <a:solidFill>
                  <a:schemeClr val="dk1"/>
                </a:solidFill>
                <a:latin typeface="Century Gothic"/>
                <a:ea typeface="Century Gothic"/>
                <a:cs typeface="Century Gothic"/>
                <a:sym typeface="Century Gothic"/>
              </a:rPr>
            </a:br>
            <a:br>
              <a:rPr lang="es-CL" sz="2000" b="0">
                <a:solidFill>
                  <a:schemeClr val="dk1"/>
                </a:solidFill>
                <a:latin typeface="Century Gothic"/>
                <a:ea typeface="Century Gothic"/>
                <a:cs typeface="Century Gothic"/>
                <a:sym typeface="Century Gothic"/>
              </a:rPr>
            </a:br>
            <a:r>
              <a:rPr lang="es-CL" sz="2000" b="0">
                <a:solidFill>
                  <a:schemeClr val="dk1"/>
                </a:solidFill>
                <a:latin typeface="Century Gothic"/>
                <a:ea typeface="Century Gothic"/>
                <a:cs typeface="Century Gothic"/>
                <a:sym typeface="Century Gothic"/>
              </a:rPr>
              <a:t>Varios supermercados entregan cupones, una vez que imprime la boleta, que puedes utilizar en ”tu próxima compra”</a:t>
            </a:r>
            <a:br>
              <a:rPr lang="es-CL" sz="2000" b="0">
                <a:solidFill>
                  <a:schemeClr val="dk1"/>
                </a:solidFill>
                <a:latin typeface="Century Gothic"/>
                <a:ea typeface="Century Gothic"/>
                <a:cs typeface="Century Gothic"/>
                <a:sym typeface="Century Gothic"/>
              </a:rPr>
            </a:br>
            <a:br>
              <a:rPr lang="es-CL"/>
            </a:br>
            <a:br>
              <a:rPr lang="es-CL"/>
            </a:br>
            <a:endParaRPr/>
          </a:p>
        </p:txBody>
      </p:sp>
      <p:pic>
        <p:nvPicPr>
          <p:cNvPr id="537" name="Google Shape;537;p46"/>
          <p:cNvPicPr preferRelativeResize="0"/>
          <p:nvPr/>
        </p:nvPicPr>
        <p:blipFill rotWithShape="1">
          <a:blip r:embed="rId3">
            <a:alphaModFix/>
          </a:blip>
          <a:srcRect/>
          <a:stretch/>
        </p:blipFill>
        <p:spPr>
          <a:xfrm>
            <a:off x="1001400" y="2174378"/>
            <a:ext cx="740399" cy="740399"/>
          </a:xfrm>
          <a:prstGeom prst="rect">
            <a:avLst/>
          </a:prstGeom>
          <a:noFill/>
          <a:ln>
            <a:noFill/>
          </a:ln>
        </p:spPr>
      </p:pic>
      <p:pic>
        <p:nvPicPr>
          <p:cNvPr id="538" name="Google Shape;538;p46" descr="COPEC (@MundoCopec) | Twitter"/>
          <p:cNvPicPr preferRelativeResize="0"/>
          <p:nvPr/>
        </p:nvPicPr>
        <p:blipFill rotWithShape="1">
          <a:blip r:embed="rId4">
            <a:alphaModFix/>
          </a:blip>
          <a:srcRect/>
          <a:stretch/>
        </p:blipFill>
        <p:spPr>
          <a:xfrm>
            <a:off x="938825" y="3429000"/>
            <a:ext cx="802974" cy="802974"/>
          </a:xfrm>
          <a:prstGeom prst="rect">
            <a:avLst/>
          </a:prstGeom>
          <a:noFill/>
          <a:ln>
            <a:noFill/>
          </a:ln>
        </p:spPr>
      </p:pic>
      <p:pic>
        <p:nvPicPr>
          <p:cNvPr id="539" name="Google Shape;539;p46" descr="Jumbo (@JumboChile) | تويتر"/>
          <p:cNvPicPr preferRelativeResize="0"/>
          <p:nvPr/>
        </p:nvPicPr>
        <p:blipFill rotWithShape="1">
          <a:blip r:embed="rId5">
            <a:alphaModFix/>
          </a:blip>
          <a:srcRect/>
          <a:stretch/>
        </p:blipFill>
        <p:spPr>
          <a:xfrm>
            <a:off x="970112" y="4465761"/>
            <a:ext cx="740399" cy="740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7" descr="El big data en los tiempos del coronavirus - Ideas que Cuentan"/>
          <p:cNvPicPr preferRelativeResize="0">
            <a:picLocks noGrp="1"/>
          </p:cNvPicPr>
          <p:nvPr>
            <p:ph type="pic" idx="2"/>
          </p:nvPr>
        </p:nvPicPr>
        <p:blipFill rotWithShape="1">
          <a:blip r:embed="rId3">
            <a:alphaModFix/>
          </a:blip>
          <a:srcRect t="14868" b="14867"/>
          <a:stretch/>
        </p:blipFill>
        <p:spPr>
          <a:xfrm>
            <a:off x="695325" y="1268083"/>
            <a:ext cx="8954219" cy="4573918"/>
          </a:xfrm>
          <a:prstGeom prst="rect">
            <a:avLst/>
          </a:prstGeom>
          <a:noFill/>
          <a:ln>
            <a:noFill/>
          </a:ln>
        </p:spPr>
      </p:pic>
      <p:sp>
        <p:nvSpPr>
          <p:cNvPr id="545" name="Google Shape;545;p47"/>
          <p:cNvSpPr txBox="1">
            <a:spLocks noGrp="1"/>
          </p:cNvSpPr>
          <p:nvPr>
            <p:ph type="body" idx="1"/>
          </p:nvPr>
        </p:nvSpPr>
        <p:spPr>
          <a:xfrm>
            <a:off x="7962900" y="1897692"/>
            <a:ext cx="3562350" cy="3314700"/>
          </a:xfrm>
          <a:prstGeom prst="rect">
            <a:avLst/>
          </a:prstGeom>
          <a:solidFill>
            <a:schemeClr val="accent2"/>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dk1"/>
              </a:buClr>
              <a:buSzPts val="1600"/>
              <a:buNone/>
            </a:pPr>
            <a:r>
              <a:rPr lang="es-CL"/>
              <a:t>OTRAS OPCIONES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48"/>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51" name="Google Shape;551;p4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Apache Flink</a:t>
            </a:r>
            <a:endParaRPr/>
          </a:p>
        </p:txBody>
      </p:sp>
      <p:sp>
        <p:nvSpPr>
          <p:cNvPr id="552" name="Google Shape;552;p4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Flujos de datos en tiempo real, programables y escalables.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Funciona tanto para procesamiento batch como en tiempo real.</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Pero se requiere conocimientos avanzados en programación.</a:t>
            </a:r>
            <a:endParaRPr/>
          </a:p>
          <a:p>
            <a:pPr marL="742950" lvl="1" indent="-196850" algn="l" rtl="0">
              <a:lnSpc>
                <a:spcPct val="90000"/>
              </a:lnSpc>
              <a:spcBef>
                <a:spcPts val="500"/>
              </a:spcBef>
              <a:spcAft>
                <a:spcPts val="0"/>
              </a:spcAft>
              <a:buClr>
                <a:srgbClr val="999999"/>
              </a:buClr>
              <a:buSzPts val="1400"/>
              <a:buFont typeface="Arial"/>
              <a:buNone/>
            </a:pPr>
            <a:endParaRPr sz="1400">
              <a:solidFill>
                <a:schemeClr val="dk1"/>
              </a:solidFill>
            </a:endParaRPr>
          </a:p>
        </p:txBody>
      </p:sp>
      <p:pic>
        <p:nvPicPr>
          <p:cNvPr id="553" name="Google Shape;553;p48" descr="Resultado de imagen para apache flink icon"/>
          <p:cNvPicPr preferRelativeResize="0"/>
          <p:nvPr/>
        </p:nvPicPr>
        <p:blipFill rotWithShape="1">
          <a:blip r:embed="rId4">
            <a:alphaModFix/>
          </a:blip>
          <a:srcRect/>
          <a:stretch/>
        </p:blipFill>
        <p:spPr>
          <a:xfrm>
            <a:off x="5096304" y="4810986"/>
            <a:ext cx="1729716" cy="8897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49"/>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59" name="Google Shape;559;p49"/>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Apache Kafka</a:t>
            </a:r>
            <a:endParaRPr/>
          </a:p>
        </p:txBody>
      </p:sp>
      <p:sp>
        <p:nvSpPr>
          <p:cNvPr id="560" name="Google Shape;560;p49"/>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Plataforma de transmisión de eventos distribuidos.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Pensado para interconectar o servir de apoyo a otras plataformas de Big Data.</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Pero se requiere conocimientos avanzados en programación.</a:t>
            </a:r>
            <a:endParaRPr/>
          </a:p>
          <a:p>
            <a:pPr marL="742950" lvl="1" indent="-196850" algn="l" rtl="0">
              <a:lnSpc>
                <a:spcPct val="90000"/>
              </a:lnSpc>
              <a:spcBef>
                <a:spcPts val="500"/>
              </a:spcBef>
              <a:spcAft>
                <a:spcPts val="0"/>
              </a:spcAft>
              <a:buClr>
                <a:srgbClr val="999999"/>
              </a:buClr>
              <a:buSzPts val="1400"/>
              <a:buFont typeface="Arial"/>
              <a:buNone/>
            </a:pPr>
            <a:endParaRPr sz="1400">
              <a:solidFill>
                <a:schemeClr val="dk1"/>
              </a:solidFill>
            </a:endParaRPr>
          </a:p>
        </p:txBody>
      </p:sp>
      <p:pic>
        <p:nvPicPr>
          <p:cNvPr id="561" name="Google Shape;561;p49" descr="Resultado de imagen para apache kafka icon"/>
          <p:cNvPicPr preferRelativeResize="0"/>
          <p:nvPr/>
        </p:nvPicPr>
        <p:blipFill rotWithShape="1">
          <a:blip r:embed="rId4">
            <a:alphaModFix/>
          </a:blip>
          <a:srcRect t="18101" b="25952"/>
          <a:stretch/>
        </p:blipFill>
        <p:spPr>
          <a:xfrm>
            <a:off x="4971099" y="4756888"/>
            <a:ext cx="1783716" cy="997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Big Data?</a:t>
            </a:r>
            <a:endParaRPr/>
          </a:p>
        </p:txBody>
      </p:sp>
      <p:sp>
        <p:nvSpPr>
          <p:cNvPr id="125" name="Google Shape;125;p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No es un software</a:t>
            </a:r>
            <a:endParaRPr/>
          </a:p>
          <a:p>
            <a:pPr marL="285750" lvl="0" indent="-285750" algn="l" rtl="0">
              <a:lnSpc>
                <a:spcPct val="114285"/>
              </a:lnSpc>
              <a:spcBef>
                <a:spcPts val="1000"/>
              </a:spcBef>
              <a:spcAft>
                <a:spcPts val="0"/>
              </a:spcAft>
              <a:buClr>
                <a:schemeClr val="dk1"/>
              </a:buClr>
              <a:buSzPts val="1400"/>
              <a:buFont typeface="Arial"/>
              <a:buChar char="•"/>
            </a:pPr>
            <a:r>
              <a:rPr lang="es-CL" sz="1400"/>
              <a:t>No es una tecnología específica</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26" name="Google Shape;126;p5"/>
          <p:cNvPicPr preferRelativeResize="0">
            <a:picLocks noGrp="1"/>
          </p:cNvPicPr>
          <p:nvPr>
            <p:ph type="pic" idx="2"/>
          </p:nvPr>
        </p:nvPicPr>
        <p:blipFill rotWithShape="1">
          <a:blip r:embed="rId3">
            <a:alphaModFix/>
          </a:blip>
          <a:srcRect l="9872" r="9872"/>
          <a:stretch/>
        </p:blipFill>
        <p:spPr>
          <a:xfrm>
            <a:off x="6305550" y="1244906"/>
            <a:ext cx="5220865" cy="45970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50"/>
          <p:cNvPicPr preferRelativeResize="0"/>
          <p:nvPr/>
        </p:nvPicPr>
        <p:blipFill rotWithShape="1">
          <a:blip r:embed="rId3">
            <a:alphaModFix/>
          </a:blip>
          <a:srcRect/>
          <a:stretch/>
        </p:blipFill>
        <p:spPr>
          <a:xfrm>
            <a:off x="5800725" y="1157287"/>
            <a:ext cx="6391275" cy="4814351"/>
          </a:xfrm>
          <a:prstGeom prst="rect">
            <a:avLst/>
          </a:prstGeom>
          <a:noFill/>
          <a:ln>
            <a:noFill/>
          </a:ln>
        </p:spPr>
      </p:pic>
      <p:pic>
        <p:nvPicPr>
          <p:cNvPr id="567" name="Google Shape;567;p50" descr="The timeline of the big data processing and technologies. | Download  Scientific Diagram"/>
          <p:cNvPicPr preferRelativeResize="0"/>
          <p:nvPr/>
        </p:nvPicPr>
        <p:blipFill rotWithShape="1">
          <a:blip r:embed="rId4">
            <a:alphaModFix/>
          </a:blip>
          <a:srcRect/>
          <a:stretch/>
        </p:blipFill>
        <p:spPr>
          <a:xfrm>
            <a:off x="2319338" y="2249135"/>
            <a:ext cx="7650747" cy="2745268"/>
          </a:xfrm>
          <a:prstGeom prst="rect">
            <a:avLst/>
          </a:prstGeom>
          <a:noFill/>
          <a:ln>
            <a:noFill/>
          </a:ln>
        </p:spPr>
      </p:pic>
      <p:sp>
        <p:nvSpPr>
          <p:cNvPr id="568" name="Google Shape;568;p50"/>
          <p:cNvSpPr txBox="1">
            <a:spLocks noGrp="1"/>
          </p:cNvSpPr>
          <p:nvPr>
            <p:ph type="ctrTitle"/>
          </p:nvPr>
        </p:nvSpPr>
        <p:spPr>
          <a:xfrm>
            <a:off x="2319338" y="1376138"/>
            <a:ext cx="7553324" cy="4491262"/>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Clr>
                <a:schemeClr val="accent1"/>
              </a:buClr>
              <a:buSzPts val="3000"/>
              <a:buFont typeface="Century Gothic"/>
              <a:buNone/>
            </a:pPr>
            <a:r>
              <a:rPr lang="es-CL" sz="3000"/>
              <a:t>Evolución de las tecnologías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51"/>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74" name="Google Shape;574;p51"/>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Complejidades de Big Data actualmente</a:t>
            </a:r>
            <a:endParaRPr/>
          </a:p>
        </p:txBody>
      </p:sp>
      <p:sp>
        <p:nvSpPr>
          <p:cNvPr id="575" name="Google Shape;575;p51"/>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Si bien muchas herramientas son libres (gratis) o de bajo costo, aún contamos con un </a:t>
            </a:r>
            <a:r>
              <a:rPr lang="es-CL" sz="1400" b="1">
                <a:solidFill>
                  <a:schemeClr val="accent1"/>
                </a:solidFill>
              </a:rPr>
              <a:t>importante</a:t>
            </a:r>
            <a:r>
              <a:rPr lang="es-CL" sz="1400"/>
              <a:t> problema.</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Necesitamos </a:t>
            </a:r>
            <a:r>
              <a:rPr lang="es-CL" sz="1400" b="1">
                <a:solidFill>
                  <a:schemeClr val="accent1"/>
                </a:solidFill>
              </a:rPr>
              <a:t>muchas</a:t>
            </a:r>
            <a:r>
              <a:rPr lang="es-CL" sz="1400"/>
              <a:t> máquinas para ejecutar las tareas de procesamiento </a:t>
            </a:r>
            <a:r>
              <a:rPr lang="es-CL" sz="1400" b="1">
                <a:solidFill>
                  <a:schemeClr val="accent1"/>
                </a:solidFill>
              </a:rPr>
              <a:t>masivo</a:t>
            </a:r>
            <a:r>
              <a:rPr lang="es-CL" sz="1400"/>
              <a:t> de datos.</a:t>
            </a:r>
            <a:endParaRPr/>
          </a:p>
          <a:p>
            <a:pPr marL="536575" lvl="0" indent="-317500" algn="l" rtl="0">
              <a:lnSpc>
                <a:spcPct val="114285"/>
              </a:lnSpc>
              <a:spcBef>
                <a:spcPts val="1000"/>
              </a:spcBef>
              <a:spcAft>
                <a:spcPts val="0"/>
              </a:spcAft>
              <a:buClr>
                <a:schemeClr val="dk1"/>
              </a:buClr>
              <a:buSzPts val="1400"/>
              <a:buFont typeface="Arial"/>
              <a:buChar char="•"/>
            </a:pPr>
            <a:r>
              <a:rPr lang="es-CL" sz="1400"/>
              <a:t>Y muchas máquinas tienen un </a:t>
            </a:r>
            <a:r>
              <a:rPr lang="es-CL" sz="1400" b="1">
                <a:solidFill>
                  <a:schemeClr val="accent1"/>
                </a:solidFill>
              </a:rPr>
              <a:t>costo</a:t>
            </a:r>
            <a:r>
              <a:rPr lang="es-CL" sz="1400"/>
              <a:t> considerable.</a:t>
            </a:r>
            <a:endParaRPr/>
          </a:p>
          <a:p>
            <a:pPr marL="755650" lvl="0" indent="-317500" algn="l" rtl="0">
              <a:lnSpc>
                <a:spcPct val="114285"/>
              </a:lnSpc>
              <a:spcBef>
                <a:spcPts val="1000"/>
              </a:spcBef>
              <a:spcAft>
                <a:spcPts val="0"/>
              </a:spcAft>
              <a:buClr>
                <a:schemeClr val="dk1"/>
              </a:buClr>
              <a:buSzPts val="1400"/>
              <a:buFont typeface="Arial"/>
              <a:buChar char="•"/>
            </a:pPr>
            <a:r>
              <a:rPr lang="es-CL" sz="1400"/>
              <a:t>Costos de administración, de red, electricidad, etc.</a:t>
            </a:r>
            <a:endParaRPr/>
          </a:p>
          <a:p>
            <a:pPr marL="742950" lvl="1" indent="-196850" algn="l" rtl="0">
              <a:lnSpc>
                <a:spcPct val="90000"/>
              </a:lnSpc>
              <a:spcBef>
                <a:spcPts val="500"/>
              </a:spcBef>
              <a:spcAft>
                <a:spcPts val="0"/>
              </a:spcAft>
              <a:buClr>
                <a:srgbClr val="999999"/>
              </a:buClr>
              <a:buSzPts val="1400"/>
              <a:buFont typeface="Arial"/>
              <a:buNone/>
            </a:pPr>
            <a:endParaRPr sz="1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52"/>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581" name="Google Shape;581;p52"/>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podemos hacer?</a:t>
            </a:r>
            <a:endParaRPr/>
          </a:p>
        </p:txBody>
      </p:sp>
      <p:sp>
        <p:nvSpPr>
          <p:cNvPr id="582" name="Google Shape;582;p52"/>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Utilizar los servicios </a:t>
            </a:r>
            <a:r>
              <a:rPr lang="es-CL" sz="1400" b="1">
                <a:solidFill>
                  <a:schemeClr val="accent1"/>
                </a:solidFill>
              </a:rPr>
              <a:t>Cloud</a:t>
            </a:r>
            <a:r>
              <a:rPr lang="es-CL" sz="1400"/>
              <a:t> (</a:t>
            </a:r>
            <a:r>
              <a:rPr lang="es-CL" sz="1400" i="1"/>
              <a:t>Azure, AWS, etc</a:t>
            </a:r>
            <a:r>
              <a:rPr lang="es-CL" sz="1400"/>
              <a:t>.)</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Acceso a </a:t>
            </a:r>
            <a:r>
              <a:rPr lang="es-CL" sz="1400" b="1">
                <a:solidFill>
                  <a:schemeClr val="accent1"/>
                </a:solidFill>
              </a:rPr>
              <a:t>herramientas</a:t>
            </a:r>
            <a:r>
              <a:rPr lang="es-CL" sz="1400"/>
              <a:t> para trabajar en </a:t>
            </a:r>
            <a:r>
              <a:rPr lang="es-CL" sz="1400">
                <a:solidFill>
                  <a:schemeClr val="accent1"/>
                </a:solidFill>
              </a:rPr>
              <a:t>Big Data </a:t>
            </a:r>
            <a:r>
              <a:rPr lang="es-CL" sz="1400"/>
              <a:t>y </a:t>
            </a:r>
            <a:r>
              <a:rPr lang="es-CL" sz="1400" b="1">
                <a:solidFill>
                  <a:schemeClr val="accent1"/>
                </a:solidFill>
              </a:rPr>
              <a:t>Data Science </a:t>
            </a:r>
            <a:r>
              <a:rPr lang="es-CL" sz="1400"/>
              <a:t>sin necesidad de preocuparnos por los </a:t>
            </a:r>
            <a:r>
              <a:rPr lang="es-CL" sz="1400" u="sng"/>
              <a:t>recursos</a:t>
            </a:r>
            <a:r>
              <a:rPr lang="es-CL" sz="1400"/>
              <a:t> (pagamos sólo por lo que usamos)</a:t>
            </a:r>
            <a:endParaRPr/>
          </a:p>
          <a:p>
            <a:pPr marL="742950" lvl="1" indent="-196850" algn="l" rtl="0">
              <a:lnSpc>
                <a:spcPct val="90000"/>
              </a:lnSpc>
              <a:spcBef>
                <a:spcPts val="500"/>
              </a:spcBef>
              <a:spcAft>
                <a:spcPts val="0"/>
              </a:spcAft>
              <a:buClr>
                <a:srgbClr val="999999"/>
              </a:buClr>
              <a:buSzPts val="1400"/>
              <a:buFont typeface="Arial"/>
              <a:buNone/>
            </a:pPr>
            <a:endParaRPr sz="14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53" descr="DATA: ¿amiga o enemiga de la humanidad? - Spookword"/>
          <p:cNvPicPr preferRelativeResize="0">
            <a:picLocks noGrp="1"/>
          </p:cNvPicPr>
          <p:nvPr>
            <p:ph type="pic" idx="2"/>
          </p:nvPr>
        </p:nvPicPr>
        <p:blipFill rotWithShape="1">
          <a:blip r:embed="rId3">
            <a:alphaModFix/>
          </a:blip>
          <a:srcRect t="11708" b="11707"/>
          <a:stretch/>
        </p:blipFill>
        <p:spPr>
          <a:xfrm>
            <a:off x="2536165" y="1268083"/>
            <a:ext cx="8954219" cy="4573918"/>
          </a:xfrm>
          <a:prstGeom prst="rect">
            <a:avLst/>
          </a:prstGeom>
          <a:noFill/>
          <a:ln>
            <a:noFill/>
          </a:ln>
        </p:spPr>
      </p:pic>
      <p:sp>
        <p:nvSpPr>
          <p:cNvPr id="588" name="Google Shape;588;p53"/>
          <p:cNvSpPr txBox="1">
            <a:spLocks noGrp="1"/>
          </p:cNvSpPr>
          <p:nvPr>
            <p:ph type="body" idx="1"/>
          </p:nvPr>
        </p:nvSpPr>
        <p:spPr>
          <a:xfrm>
            <a:off x="695325" y="1897692"/>
            <a:ext cx="3562350" cy="3314700"/>
          </a:xfrm>
          <a:prstGeom prst="rect">
            <a:avLst/>
          </a:prstGeom>
          <a:solidFill>
            <a:schemeClr val="accent1"/>
          </a:solidFill>
          <a:ln>
            <a:noFill/>
          </a:ln>
        </p:spPr>
        <p:txBody>
          <a:bodyPr spcFirstLastPara="1" wrap="square" lIns="252000" tIns="252000" rIns="252000" bIns="252000" anchor="ctr" anchorCtr="0">
            <a:noAutofit/>
          </a:bodyPr>
          <a:lstStyle/>
          <a:p>
            <a:pPr marL="0" lvl="0" indent="0" algn="ctr" rtl="0">
              <a:lnSpc>
                <a:spcPct val="112500"/>
              </a:lnSpc>
              <a:spcBef>
                <a:spcPts val="0"/>
              </a:spcBef>
              <a:spcAft>
                <a:spcPts val="0"/>
              </a:spcAft>
              <a:buClr>
                <a:schemeClr val="lt1"/>
              </a:buClr>
              <a:buSzPts val="1600"/>
              <a:buNone/>
            </a:pPr>
            <a:r>
              <a:rPr lang="es-CL"/>
              <a:t>TECNOLOGÍAS CLOUD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4"/>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t" anchorCtr="0">
            <a:noAutofit/>
          </a:bodyPr>
          <a:lstStyle/>
          <a:p>
            <a:pPr marL="0" lvl="0" indent="0" algn="l" rtl="0">
              <a:lnSpc>
                <a:spcPct val="114285"/>
              </a:lnSpc>
              <a:spcBef>
                <a:spcPts val="0"/>
              </a:spcBef>
              <a:spcAft>
                <a:spcPts val="0"/>
              </a:spcAft>
              <a:buClr>
                <a:schemeClr val="dk1"/>
              </a:buClr>
              <a:buSzPts val="1400"/>
              <a:buNone/>
            </a:pPr>
            <a:r>
              <a:rPr lang="es-CL" sz="1400"/>
              <a:t>Servicios creados por grandes empresas y que nosotros </a:t>
            </a:r>
            <a:r>
              <a:rPr lang="es-CL" sz="1400" b="1">
                <a:solidFill>
                  <a:schemeClr val="accent1"/>
                </a:solidFill>
              </a:rPr>
              <a:t>podemos</a:t>
            </a:r>
            <a:r>
              <a:rPr lang="es-CL" sz="1400"/>
              <a:t> hacer uso de ellas con pocos clics.</a:t>
            </a:r>
            <a:endParaRPr/>
          </a:p>
          <a:p>
            <a:pPr marL="0" lvl="0" indent="0" algn="l" rtl="0">
              <a:lnSpc>
                <a:spcPct val="114285"/>
              </a:lnSpc>
              <a:spcBef>
                <a:spcPts val="1000"/>
              </a:spcBef>
              <a:spcAft>
                <a:spcPts val="0"/>
              </a:spcAft>
              <a:buClr>
                <a:schemeClr val="dk1"/>
              </a:buClr>
              <a:buSzPts val="1400"/>
              <a:buNone/>
            </a:pPr>
            <a:br>
              <a:rPr lang="es-CL" sz="1400"/>
            </a:br>
            <a:r>
              <a:rPr lang="es-CL" sz="1400"/>
              <a:t>Algunos servicios comunes son:</a:t>
            </a:r>
            <a:endParaRPr/>
          </a:p>
          <a:p>
            <a:pPr marL="742950" lvl="1" indent="-285750" algn="l" rtl="0">
              <a:lnSpc>
                <a:spcPct val="90000"/>
              </a:lnSpc>
              <a:spcBef>
                <a:spcPts val="500"/>
              </a:spcBef>
              <a:spcAft>
                <a:spcPts val="0"/>
              </a:spcAft>
              <a:buClr>
                <a:schemeClr val="dk1"/>
              </a:buClr>
              <a:buSzPts val="1400"/>
              <a:buFont typeface="Arial"/>
              <a:buChar char="•"/>
            </a:pPr>
            <a:r>
              <a:rPr lang="es-CL" sz="1400" b="1" i="1">
                <a:solidFill>
                  <a:schemeClr val="dk1"/>
                </a:solidFill>
              </a:rPr>
              <a:t>Correo</a:t>
            </a:r>
            <a:r>
              <a:rPr lang="es-CL" sz="1400">
                <a:solidFill>
                  <a:schemeClr val="dk1"/>
                </a:solidFill>
              </a:rPr>
              <a:t> (Gmail, Outlook)</a:t>
            </a:r>
            <a:endParaRPr/>
          </a:p>
          <a:p>
            <a:pPr marL="742950" lvl="1" indent="-285750" algn="l" rtl="0">
              <a:lnSpc>
                <a:spcPct val="90000"/>
              </a:lnSpc>
              <a:spcBef>
                <a:spcPts val="500"/>
              </a:spcBef>
              <a:spcAft>
                <a:spcPts val="0"/>
              </a:spcAft>
              <a:buClr>
                <a:schemeClr val="dk1"/>
              </a:buClr>
              <a:buSzPts val="1400"/>
              <a:buFont typeface="Arial"/>
              <a:buChar char="•"/>
            </a:pPr>
            <a:r>
              <a:rPr lang="es-CL" sz="1400" b="1" i="1">
                <a:solidFill>
                  <a:schemeClr val="dk1"/>
                </a:solidFill>
              </a:rPr>
              <a:t>CRM</a:t>
            </a:r>
            <a:r>
              <a:rPr lang="es-CL" sz="1400">
                <a:solidFill>
                  <a:schemeClr val="dk1"/>
                </a:solidFill>
              </a:rPr>
              <a:t> (Salesforce, NoCRM)</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Y cualquier otra </a:t>
            </a:r>
            <a:r>
              <a:rPr lang="es-CL" sz="1400" b="1">
                <a:solidFill>
                  <a:schemeClr val="dk1"/>
                </a:solidFill>
              </a:rPr>
              <a:t>herramienta</a:t>
            </a:r>
            <a:r>
              <a:rPr lang="es-CL" sz="1400">
                <a:solidFill>
                  <a:schemeClr val="dk1"/>
                </a:solidFill>
              </a:rPr>
              <a:t> que usemos solo con nuestro </a:t>
            </a:r>
            <a:r>
              <a:rPr lang="es-CL" sz="1400" b="1">
                <a:solidFill>
                  <a:schemeClr val="dk1"/>
                </a:solidFill>
              </a:rPr>
              <a:t>navegador</a:t>
            </a:r>
            <a:r>
              <a:rPr lang="es-CL" sz="1400">
                <a:solidFill>
                  <a:schemeClr val="dk1"/>
                </a:solidFill>
              </a:rPr>
              <a:t> (Facebook, Twitter, etc.)</a:t>
            </a:r>
            <a:endParaRPr/>
          </a:p>
        </p:txBody>
      </p:sp>
      <p:sp>
        <p:nvSpPr>
          <p:cNvPr id="594" name="Google Shape;594;p54"/>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son?</a:t>
            </a:r>
            <a:endParaRPr/>
          </a:p>
        </p:txBody>
      </p:sp>
      <p:pic>
        <p:nvPicPr>
          <p:cNvPr id="595" name="Google Shape;595;p54"/>
          <p:cNvPicPr preferRelativeResize="0"/>
          <p:nvPr/>
        </p:nvPicPr>
        <p:blipFill rotWithShape="1">
          <a:blip r:embed="rId3">
            <a:alphaModFix/>
          </a:blip>
          <a:srcRect/>
          <a:stretch/>
        </p:blipFill>
        <p:spPr>
          <a:xfrm>
            <a:off x="5895766" y="2081892"/>
            <a:ext cx="5600909" cy="34356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5"/>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t" anchorCtr="0">
            <a:noAutofit/>
          </a:bodyPr>
          <a:lstStyle/>
          <a:p>
            <a:pPr marL="0" lvl="0" indent="0" algn="l" rtl="0">
              <a:lnSpc>
                <a:spcPct val="114285"/>
              </a:lnSpc>
              <a:spcBef>
                <a:spcPts val="0"/>
              </a:spcBef>
              <a:spcAft>
                <a:spcPts val="0"/>
              </a:spcAft>
              <a:buClr>
                <a:schemeClr val="dk1"/>
              </a:buClr>
              <a:buSzPts val="1400"/>
              <a:buNone/>
            </a:pPr>
            <a:r>
              <a:rPr lang="es-CL" sz="1400"/>
              <a:t>Porque además de herramientas </a:t>
            </a:r>
            <a:r>
              <a:rPr lang="es-CL" sz="1400" b="1">
                <a:solidFill>
                  <a:schemeClr val="accent1"/>
                </a:solidFill>
              </a:rPr>
              <a:t>básicas</a:t>
            </a:r>
            <a:r>
              <a:rPr lang="es-CL" sz="1400"/>
              <a:t>, tenemos servicios más </a:t>
            </a:r>
            <a:r>
              <a:rPr lang="es-CL" sz="1400" b="1">
                <a:solidFill>
                  <a:schemeClr val="accent1"/>
                </a:solidFill>
              </a:rPr>
              <a:t>avanzados</a:t>
            </a:r>
            <a:r>
              <a:rPr lang="es-CL" sz="1400"/>
              <a:t> para hacer </a:t>
            </a:r>
            <a:r>
              <a:rPr lang="es-CL" sz="1400" b="1" u="sng"/>
              <a:t>análisis</a:t>
            </a:r>
            <a:r>
              <a:rPr lang="es-CL" sz="1400"/>
              <a:t> mejorado de datos.</a:t>
            </a:r>
            <a:endParaRPr/>
          </a:p>
          <a:p>
            <a:pPr marL="0" lvl="0" indent="0" algn="l" rtl="0">
              <a:lnSpc>
                <a:spcPct val="114285"/>
              </a:lnSpc>
              <a:spcBef>
                <a:spcPts val="1000"/>
              </a:spcBef>
              <a:spcAft>
                <a:spcPts val="0"/>
              </a:spcAft>
              <a:buClr>
                <a:schemeClr val="dk1"/>
              </a:buClr>
              <a:buSzPts val="1400"/>
              <a:buNone/>
            </a:pPr>
            <a:endParaRPr sz="1400"/>
          </a:p>
          <a:p>
            <a:pPr marL="0" lvl="0" indent="0" algn="l" rtl="0">
              <a:lnSpc>
                <a:spcPct val="114285"/>
              </a:lnSpc>
              <a:spcBef>
                <a:spcPts val="1000"/>
              </a:spcBef>
              <a:spcAft>
                <a:spcPts val="0"/>
              </a:spcAft>
              <a:buClr>
                <a:schemeClr val="dk1"/>
              </a:buClr>
              <a:buSzPts val="1400"/>
              <a:buNone/>
            </a:pPr>
            <a:r>
              <a:rPr lang="es-CL" sz="1400"/>
              <a:t>Ahí es donde aparecen las plataformas de </a:t>
            </a:r>
            <a:r>
              <a:rPr lang="es-CL" sz="1400" b="1">
                <a:solidFill>
                  <a:schemeClr val="accent1"/>
                </a:solidFill>
              </a:rPr>
              <a:t>Cloud Computing</a:t>
            </a:r>
            <a:endParaRPr/>
          </a:p>
          <a:p>
            <a:pPr marL="285750" lvl="0" indent="-285750" algn="l" rtl="0">
              <a:lnSpc>
                <a:spcPct val="114285"/>
              </a:lnSpc>
              <a:spcBef>
                <a:spcPts val="1000"/>
              </a:spcBef>
              <a:spcAft>
                <a:spcPts val="0"/>
              </a:spcAft>
              <a:buClr>
                <a:schemeClr val="dk1"/>
              </a:buClr>
              <a:buSzPts val="1400"/>
              <a:buFont typeface="Arial"/>
              <a:buChar char="•"/>
            </a:pPr>
            <a:r>
              <a:rPr lang="es-CL" sz="1400"/>
              <a:t>Microsoft Azure</a:t>
            </a: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Amazon Web Services</a:t>
            </a:r>
            <a:endParaRPr sz="1400"/>
          </a:p>
          <a:p>
            <a:pPr marL="285750" lvl="0" indent="-285750" algn="l" rtl="0">
              <a:lnSpc>
                <a:spcPct val="114285"/>
              </a:lnSpc>
              <a:spcBef>
                <a:spcPts val="1000"/>
              </a:spcBef>
              <a:spcAft>
                <a:spcPts val="0"/>
              </a:spcAft>
              <a:buClr>
                <a:schemeClr val="dk1"/>
              </a:buClr>
              <a:buSzPts val="1400"/>
              <a:buFont typeface="Arial"/>
              <a:buChar char="•"/>
            </a:pPr>
            <a:r>
              <a:rPr lang="es-CL" sz="1400"/>
              <a:t>Google Cloud Plataform</a:t>
            </a:r>
            <a:endParaRPr sz="1400"/>
          </a:p>
        </p:txBody>
      </p:sp>
      <p:sp>
        <p:nvSpPr>
          <p:cNvPr id="601" name="Google Shape;601;p55"/>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¿Para qué nos sirve?</a:t>
            </a:r>
            <a:endParaRPr/>
          </a:p>
        </p:txBody>
      </p:sp>
      <p:pic>
        <p:nvPicPr>
          <p:cNvPr id="602" name="Google Shape;602;p55"/>
          <p:cNvPicPr preferRelativeResize="0"/>
          <p:nvPr/>
        </p:nvPicPr>
        <p:blipFill rotWithShape="1">
          <a:blip r:embed="rId3">
            <a:alphaModFix/>
          </a:blip>
          <a:srcRect/>
          <a:stretch/>
        </p:blipFill>
        <p:spPr>
          <a:xfrm>
            <a:off x="6251395" y="1711032"/>
            <a:ext cx="2526857" cy="1429854"/>
          </a:xfrm>
          <a:prstGeom prst="rect">
            <a:avLst/>
          </a:prstGeom>
          <a:noFill/>
          <a:ln>
            <a:noFill/>
          </a:ln>
        </p:spPr>
      </p:pic>
      <p:pic>
        <p:nvPicPr>
          <p:cNvPr id="603" name="Google Shape;603;p55"/>
          <p:cNvPicPr preferRelativeResize="0"/>
          <p:nvPr/>
        </p:nvPicPr>
        <p:blipFill rotWithShape="1">
          <a:blip r:embed="rId4">
            <a:alphaModFix/>
          </a:blip>
          <a:srcRect/>
          <a:stretch/>
        </p:blipFill>
        <p:spPr>
          <a:xfrm>
            <a:off x="5998293" y="4641574"/>
            <a:ext cx="3033063" cy="875955"/>
          </a:xfrm>
          <a:prstGeom prst="rect">
            <a:avLst/>
          </a:prstGeom>
          <a:noFill/>
          <a:ln>
            <a:noFill/>
          </a:ln>
        </p:spPr>
      </p:pic>
      <p:pic>
        <p:nvPicPr>
          <p:cNvPr id="604" name="Google Shape;604;p55"/>
          <p:cNvPicPr preferRelativeResize="0"/>
          <p:nvPr/>
        </p:nvPicPr>
        <p:blipFill rotWithShape="1">
          <a:blip r:embed="rId5">
            <a:alphaModFix/>
          </a:blip>
          <a:srcRect/>
          <a:stretch/>
        </p:blipFill>
        <p:spPr>
          <a:xfrm>
            <a:off x="8902826" y="3548270"/>
            <a:ext cx="1827235" cy="10933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56"/>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10" name="Google Shape;610;p56"/>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Tipos de servicios</a:t>
            </a:r>
            <a:endParaRPr/>
          </a:p>
        </p:txBody>
      </p:sp>
      <p:sp>
        <p:nvSpPr>
          <p:cNvPr id="611" name="Google Shape;611;p56"/>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Tenemos </a:t>
            </a:r>
            <a:r>
              <a:rPr lang="es-CL" sz="1400" b="1">
                <a:solidFill>
                  <a:schemeClr val="accent1"/>
                </a:solidFill>
              </a:rPr>
              <a:t>4</a:t>
            </a:r>
            <a:r>
              <a:rPr lang="es-CL" sz="1400"/>
              <a:t> categorías:</a:t>
            </a:r>
            <a:endParaRPr/>
          </a:p>
          <a:p>
            <a:pPr marL="285750" lvl="0" indent="-196850" algn="l" rtl="0">
              <a:lnSpc>
                <a:spcPct val="114285"/>
              </a:lnSpc>
              <a:spcBef>
                <a:spcPts val="1000"/>
              </a:spcBef>
              <a:spcAft>
                <a:spcPts val="0"/>
              </a:spcAft>
              <a:buClr>
                <a:schemeClr val="dk1"/>
              </a:buClr>
              <a:buSzPts val="1400"/>
              <a:buFont typeface="Arial"/>
              <a:buNone/>
            </a:pPr>
            <a:endParaRPr sz="1400"/>
          </a:p>
          <a:p>
            <a:pPr marL="742950" lvl="1" indent="-285750" algn="l" rtl="0">
              <a:lnSpc>
                <a:spcPct val="90000"/>
              </a:lnSpc>
              <a:spcBef>
                <a:spcPts val="500"/>
              </a:spcBef>
              <a:spcAft>
                <a:spcPts val="0"/>
              </a:spcAft>
              <a:buClr>
                <a:schemeClr val="dk1"/>
              </a:buClr>
              <a:buSzPts val="1400"/>
              <a:buFont typeface="Arial"/>
              <a:buChar char="•"/>
            </a:pPr>
            <a:r>
              <a:rPr lang="es-CL" sz="1400" b="1">
                <a:solidFill>
                  <a:schemeClr val="dk1"/>
                </a:solidFill>
              </a:rPr>
              <a:t>On premises </a:t>
            </a:r>
            <a:endParaRPr/>
          </a:p>
          <a:p>
            <a:pPr marL="742950" lvl="1" indent="-285750" algn="l" rtl="0">
              <a:lnSpc>
                <a:spcPct val="90000"/>
              </a:lnSpc>
              <a:spcBef>
                <a:spcPts val="500"/>
              </a:spcBef>
              <a:spcAft>
                <a:spcPts val="0"/>
              </a:spcAft>
              <a:buClr>
                <a:schemeClr val="dk1"/>
              </a:buClr>
              <a:buSzPts val="1400"/>
              <a:buFont typeface="Arial"/>
              <a:buChar char="•"/>
            </a:pPr>
            <a:r>
              <a:rPr lang="es-CL" sz="1400" b="1">
                <a:solidFill>
                  <a:schemeClr val="dk1"/>
                </a:solidFill>
              </a:rPr>
              <a:t>Infraestructura como </a:t>
            </a:r>
            <a:r>
              <a:rPr lang="es-CL" sz="1400" b="1">
                <a:solidFill>
                  <a:schemeClr val="accent1"/>
                </a:solidFill>
              </a:rPr>
              <a:t>Servicio</a:t>
            </a:r>
            <a:r>
              <a:rPr lang="es-CL" sz="1400" b="1">
                <a:solidFill>
                  <a:schemeClr val="dk1"/>
                </a:solidFill>
              </a:rPr>
              <a:t> (IaaS)</a:t>
            </a:r>
            <a:endParaRPr/>
          </a:p>
          <a:p>
            <a:pPr marL="742950" lvl="1" indent="-285750" algn="l" rtl="0">
              <a:lnSpc>
                <a:spcPct val="90000"/>
              </a:lnSpc>
              <a:spcBef>
                <a:spcPts val="500"/>
              </a:spcBef>
              <a:spcAft>
                <a:spcPts val="0"/>
              </a:spcAft>
              <a:buClr>
                <a:schemeClr val="dk1"/>
              </a:buClr>
              <a:buSzPts val="1400"/>
              <a:buFont typeface="Arial"/>
              <a:buChar char="•"/>
            </a:pPr>
            <a:r>
              <a:rPr lang="es-CL" sz="1400" b="1">
                <a:solidFill>
                  <a:schemeClr val="dk1"/>
                </a:solidFill>
              </a:rPr>
              <a:t>Plataforma como </a:t>
            </a:r>
            <a:r>
              <a:rPr lang="es-CL" sz="1400" b="1">
                <a:solidFill>
                  <a:schemeClr val="accent1"/>
                </a:solidFill>
              </a:rPr>
              <a:t>Servicio</a:t>
            </a:r>
            <a:r>
              <a:rPr lang="es-CL" sz="1400" b="1">
                <a:solidFill>
                  <a:schemeClr val="dk1"/>
                </a:solidFill>
              </a:rPr>
              <a:t> (PaaS)</a:t>
            </a:r>
            <a:endParaRPr/>
          </a:p>
          <a:p>
            <a:pPr marL="742950" lvl="1" indent="-285750" algn="l" rtl="0">
              <a:lnSpc>
                <a:spcPct val="90000"/>
              </a:lnSpc>
              <a:spcBef>
                <a:spcPts val="500"/>
              </a:spcBef>
              <a:spcAft>
                <a:spcPts val="0"/>
              </a:spcAft>
              <a:buClr>
                <a:schemeClr val="dk1"/>
              </a:buClr>
              <a:buSzPts val="1400"/>
              <a:buFont typeface="Arial"/>
              <a:buChar char="•"/>
            </a:pPr>
            <a:r>
              <a:rPr lang="es-CL" sz="1400" b="1">
                <a:solidFill>
                  <a:schemeClr val="dk1"/>
                </a:solidFill>
              </a:rPr>
              <a:t>Software como </a:t>
            </a:r>
            <a:r>
              <a:rPr lang="es-CL" sz="1400" b="1">
                <a:solidFill>
                  <a:schemeClr val="accent1"/>
                </a:solidFill>
              </a:rPr>
              <a:t>Servicio</a:t>
            </a:r>
            <a:r>
              <a:rPr lang="es-CL" sz="1400" b="1">
                <a:solidFill>
                  <a:schemeClr val="dk1"/>
                </a:solidFill>
              </a:rPr>
              <a:t> (SaaS)</a:t>
            </a:r>
            <a:endParaRPr/>
          </a:p>
          <a:p>
            <a:pPr marL="742950" lvl="1" indent="-196850" algn="l" rtl="0">
              <a:lnSpc>
                <a:spcPct val="90000"/>
              </a:lnSpc>
              <a:spcBef>
                <a:spcPts val="500"/>
              </a:spcBef>
              <a:spcAft>
                <a:spcPts val="0"/>
              </a:spcAft>
              <a:buClr>
                <a:srgbClr val="999999"/>
              </a:buClr>
              <a:buSzPts val="1400"/>
              <a:buFont typeface="Arial"/>
              <a:buNone/>
            </a:pPr>
            <a:endParaRPr sz="14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57"/>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17" name="Google Shape;617;p57"/>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On premises</a:t>
            </a:r>
            <a:endParaRPr/>
          </a:p>
        </p:txBody>
      </p:sp>
      <p:sp>
        <p:nvSpPr>
          <p:cNvPr id="618" name="Google Shape;618;p57"/>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Es cuando la empresa gestiona todos los recursos (aplicaciones, máquinas, redes, electricidad, etc.) para proveer a sus trabajadores con sistemas para su utilización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58"/>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24" name="Google Shape;624;p5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Infraestructura como servicio</a:t>
            </a:r>
            <a:endParaRPr/>
          </a:p>
        </p:txBody>
      </p:sp>
      <p:sp>
        <p:nvSpPr>
          <p:cNvPr id="625" name="Google Shape;625;p5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Es cuando un tercero ofrece la opción de gestionar las redes, máquinas y toda la parte física que conlleva mantener sistemas, por ejemplo suscribirse a Azure.</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Todo en sus centro de datos, por lo tanto la empresa no tiene que hacerse cargo de eso.</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Servicios: Máquinas virtuales, Hadoop como servicio.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59"/>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31" name="Google Shape;631;p59"/>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Software como servicio</a:t>
            </a:r>
            <a:endParaRPr/>
          </a:p>
        </p:txBody>
      </p:sp>
      <p:sp>
        <p:nvSpPr>
          <p:cNvPr id="632" name="Google Shape;632;p59"/>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Es cuando para nosotros como usuarios, solo consumimos un servicio y nosotros no hacemos nada de configuración.</a:t>
            </a:r>
            <a:endParaRPr/>
          </a:p>
          <a:p>
            <a:pPr marL="742950" lvl="2" indent="-285750" algn="l" rtl="0">
              <a:lnSpc>
                <a:spcPct val="114285"/>
              </a:lnSpc>
              <a:spcBef>
                <a:spcPts val="1000"/>
              </a:spcBef>
              <a:spcAft>
                <a:spcPts val="0"/>
              </a:spcAft>
              <a:buClr>
                <a:schemeClr val="dk1"/>
              </a:buClr>
              <a:buSzPts val="1400"/>
              <a:buFont typeface="Arial"/>
              <a:buChar char="•"/>
            </a:pPr>
            <a:r>
              <a:rPr lang="es-CL" sz="1400">
                <a:solidFill>
                  <a:schemeClr val="dk1"/>
                </a:solidFill>
              </a:rPr>
              <a:t>Servicios: Gmail, Salesforce.</a:t>
            </a:r>
            <a:endParaRPr/>
          </a:p>
          <a:p>
            <a:pPr marL="742950" lvl="2" indent="-285750" algn="l" rtl="0">
              <a:lnSpc>
                <a:spcPct val="114285"/>
              </a:lnSpc>
              <a:spcBef>
                <a:spcPts val="1000"/>
              </a:spcBef>
              <a:spcAft>
                <a:spcPts val="0"/>
              </a:spcAft>
              <a:buClr>
                <a:schemeClr val="dk1"/>
              </a:buClr>
              <a:buSzPts val="1400"/>
              <a:buFont typeface="Arial"/>
              <a:buChar char="•"/>
            </a:pPr>
            <a:r>
              <a:rPr lang="es-CL" sz="1400">
                <a:solidFill>
                  <a:schemeClr val="dk1"/>
                </a:solidFill>
              </a:rPr>
              <a:t>PowerBI.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Big Data?</a:t>
            </a:r>
            <a:endParaRPr/>
          </a:p>
        </p:txBody>
      </p:sp>
      <p:sp>
        <p:nvSpPr>
          <p:cNvPr id="132" name="Google Shape;132;p6"/>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t>Es un concepto.</a:t>
            </a:r>
            <a:endParaRPr/>
          </a:p>
          <a:p>
            <a:pPr marL="0" lvl="0" indent="0" algn="l" rtl="0">
              <a:lnSpc>
                <a:spcPct val="114285"/>
              </a:lnSpc>
              <a:spcBef>
                <a:spcPts val="1000"/>
              </a:spcBef>
              <a:spcAft>
                <a:spcPts val="0"/>
              </a:spcAft>
              <a:buClr>
                <a:schemeClr val="dk1"/>
              </a:buClr>
              <a:buSzPts val="1400"/>
              <a:buNone/>
            </a:pPr>
            <a:endParaRPr sz="1400"/>
          </a:p>
          <a:p>
            <a:pPr marL="457200" lvl="1" indent="0" algn="l" rtl="0">
              <a:lnSpc>
                <a:spcPct val="90000"/>
              </a:lnSpc>
              <a:spcBef>
                <a:spcPts val="500"/>
              </a:spcBef>
              <a:spcAft>
                <a:spcPts val="0"/>
              </a:spcAft>
              <a:buClr>
                <a:srgbClr val="999999"/>
              </a:buClr>
              <a:buSzPts val="2000"/>
              <a:buNone/>
            </a:pPr>
            <a:r>
              <a:rPr lang="es-CL"/>
              <a:t>Se refiere al conjunto de metodologías y tecnologías orientadas al procesamiento de enormes volúmenes de datos.</a:t>
            </a:r>
            <a:endParaRPr/>
          </a:p>
          <a:p>
            <a:pPr marL="0" lvl="0" indent="0" algn="l" rtl="0">
              <a:lnSpc>
                <a:spcPct val="114285"/>
              </a:lnSpc>
              <a:spcBef>
                <a:spcPts val="1000"/>
              </a:spcBef>
              <a:spcAft>
                <a:spcPts val="0"/>
              </a:spcAft>
              <a:buClr>
                <a:schemeClr val="dk1"/>
              </a:buClr>
              <a:buSzPts val="1050"/>
              <a:buNone/>
            </a:pPr>
            <a:br>
              <a:rPr lang="es-CL" sz="1050"/>
            </a:br>
            <a:r>
              <a:rPr lang="es-CL" sz="1400"/>
              <a:t>No hay una definición formal para el volumen de datos necesario para ser considerado dentro de Big Data.</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33" name="Google Shape;133;p6"/>
          <p:cNvPicPr preferRelativeResize="0">
            <a:picLocks noGrp="1"/>
          </p:cNvPicPr>
          <p:nvPr>
            <p:ph type="pic" idx="2"/>
          </p:nvPr>
        </p:nvPicPr>
        <p:blipFill rotWithShape="1">
          <a:blip r:embed="rId3">
            <a:alphaModFix/>
          </a:blip>
          <a:srcRect l="9872" r="9872"/>
          <a:stretch/>
        </p:blipFill>
        <p:spPr>
          <a:xfrm>
            <a:off x="6305550" y="1244906"/>
            <a:ext cx="5220865" cy="45970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0"/>
          <p:cNvSpPr txBox="1">
            <a:spLocks noGrp="1"/>
          </p:cNvSpPr>
          <p:nvPr>
            <p:ph type="ctrTitle"/>
          </p:nvPr>
        </p:nvSpPr>
        <p:spPr>
          <a:xfrm>
            <a:off x="2319338" y="1376138"/>
            <a:ext cx="7553324" cy="619124"/>
          </a:xfrm>
          <a:prstGeom prst="rect">
            <a:avLst/>
          </a:prstGeom>
          <a:noFill/>
          <a:ln>
            <a:noFill/>
          </a:ln>
        </p:spPr>
        <p:txBody>
          <a:bodyPr spcFirstLastPara="1" wrap="square" lIns="0" tIns="0" rIns="0" bIns="0" anchor="t" anchorCtr="0">
            <a:normAutofit/>
          </a:bodyPr>
          <a:lstStyle/>
          <a:p>
            <a:pPr marL="0" lvl="0" indent="0" algn="ctr" rtl="0">
              <a:lnSpc>
                <a:spcPct val="112500"/>
              </a:lnSpc>
              <a:spcBef>
                <a:spcPts val="0"/>
              </a:spcBef>
              <a:spcAft>
                <a:spcPts val="0"/>
              </a:spcAft>
              <a:buClr>
                <a:schemeClr val="accent1"/>
              </a:buClr>
              <a:buSzPts val="2400"/>
              <a:buFont typeface="Century Gothic"/>
              <a:buNone/>
            </a:pPr>
            <a:r>
              <a:rPr lang="es-CL"/>
              <a:t>Tipos de servicios</a:t>
            </a:r>
            <a:endParaRPr/>
          </a:p>
        </p:txBody>
      </p:sp>
      <p:pic>
        <p:nvPicPr>
          <p:cNvPr id="638" name="Google Shape;638;p60" descr="Página 3 – Ambit – CSV Experts"/>
          <p:cNvPicPr preferRelativeResize="0"/>
          <p:nvPr/>
        </p:nvPicPr>
        <p:blipFill rotWithShape="1">
          <a:blip r:embed="rId3">
            <a:alphaModFix/>
          </a:blip>
          <a:srcRect/>
          <a:stretch/>
        </p:blipFill>
        <p:spPr>
          <a:xfrm>
            <a:off x="3003240" y="2316629"/>
            <a:ext cx="6364492" cy="353474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61"/>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44" name="Google Shape;644;p61"/>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fontScale="90000"/>
          </a:bodyPr>
          <a:lstStyle/>
          <a:p>
            <a:pPr marL="0" lvl="0" indent="0" algn="l" rtl="0">
              <a:lnSpc>
                <a:spcPct val="110000"/>
              </a:lnSpc>
              <a:spcBef>
                <a:spcPts val="0"/>
              </a:spcBef>
              <a:spcAft>
                <a:spcPts val="0"/>
              </a:spcAft>
              <a:buClr>
                <a:schemeClr val="accent1"/>
              </a:buClr>
              <a:buSzPct val="100000"/>
              <a:buFont typeface="Century Gothic"/>
              <a:buNone/>
            </a:pPr>
            <a:r>
              <a:rPr lang="es-CL"/>
              <a:t>¿Qué Podemos hacer con esos servicios?</a:t>
            </a:r>
            <a:endParaRPr/>
          </a:p>
        </p:txBody>
      </p:sp>
      <p:sp>
        <p:nvSpPr>
          <p:cNvPr id="645" name="Google Shape;645;p61"/>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Almacenar Terabytes de datos a un bajo costo</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Videos, audios, etc. para posterior análisis en un data lake</a:t>
            </a:r>
            <a:endParaRPr sz="1400">
              <a:solidFill>
                <a:schemeClr val="dk1"/>
              </a:solidFill>
            </a:endParaRPr>
          </a:p>
          <a:p>
            <a:pPr marL="285750" lvl="0" indent="-285750" algn="l" rtl="0">
              <a:lnSpc>
                <a:spcPct val="114285"/>
              </a:lnSpc>
              <a:spcBef>
                <a:spcPts val="1000"/>
              </a:spcBef>
              <a:spcAft>
                <a:spcPts val="0"/>
              </a:spcAft>
              <a:buClr>
                <a:schemeClr val="dk1"/>
              </a:buClr>
              <a:buSzPts val="1400"/>
              <a:buFont typeface="Arial"/>
              <a:buChar char="•"/>
            </a:pPr>
            <a:r>
              <a:rPr lang="es-CL" sz="1400"/>
              <a:t>Hacer investigación reproducible</a:t>
            </a:r>
            <a:endParaRPr/>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Compartir trabajos y experimentos entre científicos de datos.</a:t>
            </a:r>
            <a:endParaRPr/>
          </a:p>
          <a:p>
            <a:pPr marL="285750" lvl="0" indent="-285750" algn="l" rtl="0">
              <a:lnSpc>
                <a:spcPct val="114285"/>
              </a:lnSpc>
              <a:spcBef>
                <a:spcPts val="1000"/>
              </a:spcBef>
              <a:spcAft>
                <a:spcPts val="0"/>
              </a:spcAft>
              <a:buClr>
                <a:schemeClr val="dk1"/>
              </a:buClr>
              <a:buSzPts val="1400"/>
              <a:buFont typeface="Arial"/>
              <a:buChar char="•"/>
            </a:pPr>
            <a:r>
              <a:rPr lang="es-CL" sz="1400"/>
              <a:t>Hacer aplicaciones de Machine Learning</a:t>
            </a:r>
            <a:endParaRPr sz="1400"/>
          </a:p>
          <a:p>
            <a:pPr marL="742950" lvl="1" indent="-285750" algn="l" rtl="0">
              <a:lnSpc>
                <a:spcPct val="90000"/>
              </a:lnSpc>
              <a:spcBef>
                <a:spcPts val="500"/>
              </a:spcBef>
              <a:spcAft>
                <a:spcPts val="0"/>
              </a:spcAft>
              <a:buClr>
                <a:schemeClr val="dk1"/>
              </a:buClr>
              <a:buSzPts val="1400"/>
              <a:buFont typeface="Arial"/>
              <a:buChar char="•"/>
            </a:pPr>
            <a:r>
              <a:rPr lang="es-CL" sz="1400">
                <a:solidFill>
                  <a:schemeClr val="dk1"/>
                </a:solidFill>
              </a:rPr>
              <a:t>Procesar datos y generar nueva información y modelos para casos de uso reales.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2"/>
          <p:cNvPicPr preferRelativeResize="0"/>
          <p:nvPr/>
        </p:nvPicPr>
        <p:blipFill rotWithShape="1">
          <a:blip r:embed="rId3">
            <a:alphaModFix/>
          </a:blip>
          <a:srcRect/>
          <a:stretch/>
        </p:blipFill>
        <p:spPr>
          <a:xfrm>
            <a:off x="5800725" y="1157287"/>
            <a:ext cx="6391275" cy="4814351"/>
          </a:xfrm>
          <a:prstGeom prst="rect">
            <a:avLst/>
          </a:prstGeom>
          <a:noFill/>
          <a:ln>
            <a:noFill/>
          </a:ln>
        </p:spPr>
      </p:pic>
      <p:sp>
        <p:nvSpPr>
          <p:cNvPr id="651" name="Google Shape;651;p62"/>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Máquinas Virtuales</a:t>
            </a:r>
            <a:endParaRPr/>
          </a:p>
        </p:txBody>
      </p:sp>
      <p:sp>
        <p:nvSpPr>
          <p:cNvPr id="652" name="Google Shape;652;p62"/>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Como su propio nombre indica, una máquina virtual (o VM, de sus siglas en inglés: Virtual Machine) es un sistema operativo completo funcionando de manera aislada sobre otro sistema operativo completo.</a:t>
            </a:r>
            <a:endParaRPr sz="1400">
              <a:solidFill>
                <a:schemeClr val="dk1"/>
              </a:solidFill>
            </a:endParaRPr>
          </a:p>
        </p:txBody>
      </p:sp>
      <p:pic>
        <p:nvPicPr>
          <p:cNvPr id="653" name="Google Shape;653;p62" descr="Resultado de imagen para virtual machine"/>
          <p:cNvPicPr preferRelativeResize="0"/>
          <p:nvPr/>
        </p:nvPicPr>
        <p:blipFill rotWithShape="1">
          <a:blip r:embed="rId4">
            <a:alphaModFix/>
          </a:blip>
          <a:srcRect/>
          <a:stretch/>
        </p:blipFill>
        <p:spPr>
          <a:xfrm>
            <a:off x="5437187" y="4782458"/>
            <a:ext cx="1354089" cy="135408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3" descr="Resultado de imagen para virtual machine"/>
          <p:cNvPicPr preferRelativeResize="0"/>
          <p:nvPr/>
        </p:nvPicPr>
        <p:blipFill rotWithShape="1">
          <a:blip r:embed="rId3">
            <a:alphaModFix/>
          </a:blip>
          <a:srcRect/>
          <a:stretch/>
        </p:blipFill>
        <p:spPr>
          <a:xfrm>
            <a:off x="5320393" y="4546898"/>
            <a:ext cx="1551214" cy="1551214"/>
          </a:xfrm>
          <a:prstGeom prst="rect">
            <a:avLst/>
          </a:prstGeom>
          <a:noFill/>
          <a:ln>
            <a:noFill/>
          </a:ln>
        </p:spPr>
      </p:pic>
      <p:pic>
        <p:nvPicPr>
          <p:cNvPr id="659" name="Google Shape;659;p63"/>
          <p:cNvPicPr preferRelativeResize="0"/>
          <p:nvPr/>
        </p:nvPicPr>
        <p:blipFill rotWithShape="1">
          <a:blip r:embed="rId4">
            <a:alphaModFix/>
          </a:blip>
          <a:srcRect/>
          <a:stretch/>
        </p:blipFill>
        <p:spPr>
          <a:xfrm>
            <a:off x="5800725" y="1157287"/>
            <a:ext cx="6391275" cy="4814351"/>
          </a:xfrm>
          <a:prstGeom prst="rect">
            <a:avLst/>
          </a:prstGeom>
          <a:noFill/>
          <a:ln>
            <a:noFill/>
          </a:ln>
        </p:spPr>
      </p:pic>
      <p:sp>
        <p:nvSpPr>
          <p:cNvPr id="660" name="Google Shape;660;p63"/>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Máquinas Virtuales</a:t>
            </a:r>
            <a:endParaRPr/>
          </a:p>
        </p:txBody>
      </p:sp>
      <p:sp>
        <p:nvSpPr>
          <p:cNvPr id="661" name="Google Shape;661;p63"/>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285750" lvl="0" indent="-285750" algn="l" rtl="0">
              <a:lnSpc>
                <a:spcPct val="114285"/>
              </a:lnSpc>
              <a:spcBef>
                <a:spcPts val="0"/>
              </a:spcBef>
              <a:spcAft>
                <a:spcPts val="0"/>
              </a:spcAft>
              <a:buClr>
                <a:schemeClr val="dk1"/>
              </a:buClr>
              <a:buSzPts val="1400"/>
              <a:buFont typeface="Arial"/>
              <a:buChar char="•"/>
            </a:pPr>
            <a:r>
              <a:rPr lang="es-CL" sz="1400"/>
              <a:t>La tecnología de VMs permite compartir el hardware de modo que lo puedan utilizar varios sistemas operativos al mismo tiempo.</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64" descr="Multicloud: la estrategia que marca tendencia"/>
          <p:cNvPicPr preferRelativeResize="0"/>
          <p:nvPr/>
        </p:nvPicPr>
        <p:blipFill rotWithShape="1">
          <a:blip r:embed="rId3">
            <a:alphaModFix/>
          </a:blip>
          <a:srcRect/>
          <a:stretch/>
        </p:blipFill>
        <p:spPr>
          <a:xfrm>
            <a:off x="3679165" y="1311434"/>
            <a:ext cx="6183292" cy="4235132"/>
          </a:xfrm>
          <a:prstGeom prst="rect">
            <a:avLst/>
          </a:prstGeom>
          <a:noFill/>
          <a:ln w="9525" cap="flat" cmpd="sng">
            <a:solidFill>
              <a:schemeClr val="accent3"/>
            </a:solidFill>
            <a:prstDash val="solid"/>
            <a:round/>
            <a:headEnd type="none" w="sm" len="sm"/>
            <a:tailEnd type="none" w="sm" len="sm"/>
          </a:ln>
        </p:spPr>
      </p:pic>
      <p:sp>
        <p:nvSpPr>
          <p:cNvPr id="667" name="Google Shape;667;p64"/>
          <p:cNvSpPr txBox="1">
            <a:spLocks noGrp="1"/>
          </p:cNvSpPr>
          <p:nvPr>
            <p:ph type="body" idx="1"/>
          </p:nvPr>
        </p:nvSpPr>
        <p:spPr>
          <a:xfrm>
            <a:off x="695325" y="1897692"/>
            <a:ext cx="3562350" cy="3314700"/>
          </a:xfrm>
          <a:prstGeom prst="rect">
            <a:avLst/>
          </a:prstGeom>
          <a:solidFill>
            <a:srgbClr val="112F67"/>
          </a:solidFill>
          <a:ln>
            <a:noFill/>
          </a:ln>
        </p:spPr>
        <p:txBody>
          <a:bodyPr spcFirstLastPara="1" wrap="square" lIns="252000" tIns="252000" rIns="252000" bIns="252000" anchor="ctr" anchorCtr="0">
            <a:noAutofit/>
          </a:bodyPr>
          <a:lstStyle/>
          <a:p>
            <a:pPr marL="0" lvl="0" indent="0" algn="l" rtl="0">
              <a:lnSpc>
                <a:spcPct val="128571"/>
              </a:lnSpc>
              <a:spcBef>
                <a:spcPts val="0"/>
              </a:spcBef>
              <a:spcAft>
                <a:spcPts val="0"/>
              </a:spcAft>
              <a:buClr>
                <a:schemeClr val="lt1"/>
              </a:buClr>
              <a:buSzPts val="1400"/>
              <a:buNone/>
            </a:pPr>
            <a:r>
              <a:rPr lang="es-CL" sz="1400"/>
              <a:t>Dato interesante: </a:t>
            </a:r>
            <a:endParaRPr/>
          </a:p>
          <a:p>
            <a:pPr marL="0" lvl="0" indent="0" algn="l" rtl="0">
              <a:lnSpc>
                <a:spcPct val="128571"/>
              </a:lnSpc>
              <a:spcBef>
                <a:spcPts val="1000"/>
              </a:spcBef>
              <a:spcAft>
                <a:spcPts val="0"/>
              </a:spcAft>
              <a:buClr>
                <a:schemeClr val="accent2"/>
              </a:buClr>
              <a:buSzPts val="1400"/>
              <a:buNone/>
            </a:pPr>
            <a:r>
              <a:rPr lang="es-CL" sz="1400" i="1">
                <a:solidFill>
                  <a:schemeClr val="accent2"/>
                </a:solidFill>
              </a:rPr>
              <a:t>Multicloud</a:t>
            </a:r>
            <a:r>
              <a:rPr lang="es-CL" sz="1400" b="0" i="1">
                <a:solidFill>
                  <a:schemeClr val="accent2"/>
                </a:solidFill>
              </a:rPr>
              <a:t> - </a:t>
            </a:r>
            <a:r>
              <a:rPr lang="es-CL" sz="1400" b="0"/>
              <a:t>Lo que conseguimos con la </a:t>
            </a:r>
            <a:r>
              <a:rPr lang="es-CL" sz="1400"/>
              <a:t>Multicloud </a:t>
            </a:r>
            <a:r>
              <a:rPr lang="es-CL" sz="1400" b="0"/>
              <a:t>es combinar servicios en la nube de diferentes proveedores. Esto por ejemplo nos permitiría mejorar la carga de trabajo y tener así más posibilidades. No es necesario que estos servicios estén relacionados entre ellos.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ctrTitle"/>
          </p:nvPr>
        </p:nvSpPr>
        <p:spPr>
          <a:xfrm>
            <a:off x="695324" y="1784836"/>
            <a:ext cx="5297261" cy="641123"/>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accent1"/>
              </a:buClr>
              <a:buSzPts val="3000"/>
              <a:buFont typeface="Century Gothic"/>
              <a:buNone/>
            </a:pPr>
            <a:r>
              <a:rPr lang="es-CL"/>
              <a:t>Big Data – Ejemplos Básicos</a:t>
            </a:r>
            <a:endParaRPr/>
          </a:p>
        </p:txBody>
      </p:sp>
      <p:sp>
        <p:nvSpPr>
          <p:cNvPr id="139" name="Google Shape;139;p7"/>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solidFill>
                  <a:schemeClr val="dk1"/>
                </a:solidFill>
              </a:rPr>
              <a:t>Internet: </a:t>
            </a:r>
            <a:endParaRPr/>
          </a:p>
          <a:p>
            <a:pPr marL="914400" lvl="2" indent="0" algn="l" rtl="0">
              <a:lnSpc>
                <a:spcPct val="90000"/>
              </a:lnSpc>
              <a:spcBef>
                <a:spcPts val="500"/>
              </a:spcBef>
              <a:spcAft>
                <a:spcPts val="0"/>
              </a:spcAft>
              <a:buClr>
                <a:srgbClr val="999999"/>
              </a:buClr>
              <a:buSzPts val="1800"/>
              <a:buNone/>
            </a:pPr>
            <a:r>
              <a:rPr lang="es-CL"/>
              <a:t>Está creciendo de manera exponencial a una tasa promedio trimestral de 7% en cantidad de usuarios</a:t>
            </a:r>
            <a:endParaRPr/>
          </a:p>
          <a:p>
            <a:pPr marL="0" lvl="0" indent="0" algn="l" rtl="0">
              <a:lnSpc>
                <a:spcPct val="114285"/>
              </a:lnSpc>
              <a:spcBef>
                <a:spcPts val="1000"/>
              </a:spcBef>
              <a:spcAft>
                <a:spcPts val="0"/>
              </a:spcAft>
              <a:buClr>
                <a:schemeClr val="dk1"/>
              </a:buClr>
              <a:buSzPts val="1000"/>
              <a:buNone/>
            </a:pPr>
            <a:br>
              <a:rPr lang="es-CL" sz="1000"/>
            </a:br>
            <a:r>
              <a:rPr lang="es-CL" sz="1400"/>
              <a:t>Ciencia: </a:t>
            </a:r>
            <a:endParaRPr/>
          </a:p>
          <a:p>
            <a:pPr marL="914400" lvl="2" indent="0" algn="l" rtl="0">
              <a:lnSpc>
                <a:spcPct val="90000"/>
              </a:lnSpc>
              <a:spcBef>
                <a:spcPts val="500"/>
              </a:spcBef>
              <a:spcAft>
                <a:spcPts val="0"/>
              </a:spcAft>
              <a:buClr>
                <a:srgbClr val="999999"/>
              </a:buClr>
              <a:buSzPts val="1800"/>
              <a:buNone/>
            </a:pPr>
            <a:r>
              <a:rPr lang="es-CL"/>
              <a:t>El centro de datos del CERN cuenta con 65.000 procesadores para analizar 30 petabytes de datos del universo. Y más de 150 centros en todo el mundo.</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40" name="Google Shape;140;p7"/>
          <p:cNvPicPr preferRelativeResize="0">
            <a:picLocks noGrp="1"/>
          </p:cNvPicPr>
          <p:nvPr>
            <p:ph type="pic" idx="2"/>
          </p:nvPr>
        </p:nvPicPr>
        <p:blipFill rotWithShape="1">
          <a:blip r:embed="rId3">
            <a:alphaModFix/>
          </a:blip>
          <a:srcRect l="9872" r="9872"/>
          <a:stretch/>
        </p:blipFill>
        <p:spPr>
          <a:xfrm>
            <a:off x="6305550" y="1244906"/>
            <a:ext cx="5220865" cy="45970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Big Data – Otros Ejemplos</a:t>
            </a:r>
            <a:endParaRPr/>
          </a:p>
        </p:txBody>
      </p:sp>
      <p:sp>
        <p:nvSpPr>
          <p:cNvPr id="146" name="Google Shape;146;p8"/>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14285"/>
              </a:lnSpc>
              <a:spcBef>
                <a:spcPts val="0"/>
              </a:spcBef>
              <a:spcAft>
                <a:spcPts val="0"/>
              </a:spcAft>
              <a:buClr>
                <a:schemeClr val="dk1"/>
              </a:buClr>
              <a:buSzPts val="1400"/>
              <a:buNone/>
            </a:pPr>
            <a:r>
              <a:rPr lang="es-CL" sz="1400"/>
              <a:t>Deportes: </a:t>
            </a:r>
            <a:endParaRPr/>
          </a:p>
          <a:p>
            <a:pPr marL="895350" lvl="1" indent="0" algn="l" rtl="0">
              <a:lnSpc>
                <a:spcPct val="90000"/>
              </a:lnSpc>
              <a:spcBef>
                <a:spcPts val="500"/>
              </a:spcBef>
              <a:spcAft>
                <a:spcPts val="0"/>
              </a:spcAft>
              <a:buClr>
                <a:srgbClr val="999999"/>
              </a:buClr>
              <a:buSzPts val="1800"/>
              <a:buNone/>
            </a:pPr>
            <a:r>
              <a:rPr lang="es-CL" sz="1800"/>
              <a:t>Para entender los patrones de los rivales. El 97% equipos de la MLB (Baseball) usan Big Data Analytics.</a:t>
            </a:r>
            <a:endParaRPr/>
          </a:p>
          <a:p>
            <a:pPr marL="0" lvl="0" indent="0" algn="l" rtl="0">
              <a:lnSpc>
                <a:spcPct val="100000"/>
              </a:lnSpc>
              <a:spcBef>
                <a:spcPts val="1000"/>
              </a:spcBef>
              <a:spcAft>
                <a:spcPts val="0"/>
              </a:spcAft>
              <a:buClr>
                <a:schemeClr val="dk1"/>
              </a:buClr>
              <a:buSzPts val="1400"/>
              <a:buNone/>
            </a:pPr>
            <a:r>
              <a:rPr lang="es-CL" sz="1400"/>
              <a:t>Dispositivos</a:t>
            </a:r>
            <a:r>
              <a:rPr lang="es-CL" sz="1600"/>
              <a:t>: </a:t>
            </a:r>
            <a:endParaRPr sz="1400"/>
          </a:p>
          <a:p>
            <a:pPr marL="895350" lvl="1" indent="0" algn="l" rtl="0">
              <a:lnSpc>
                <a:spcPct val="90000"/>
              </a:lnSpc>
              <a:spcBef>
                <a:spcPts val="500"/>
              </a:spcBef>
              <a:spcAft>
                <a:spcPts val="0"/>
              </a:spcAft>
              <a:buClr>
                <a:srgbClr val="999999"/>
              </a:buClr>
              <a:buSzPts val="1800"/>
              <a:buNone/>
            </a:pPr>
            <a:r>
              <a:rPr lang="es-CL" sz="1800"/>
              <a:t>Habrá cerca de 30 billones de dispositivos conectados a la red a escala mundial</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47" name="Google Shape;147;p8"/>
          <p:cNvPicPr preferRelativeResize="0">
            <a:picLocks noGrp="1"/>
          </p:cNvPicPr>
          <p:nvPr>
            <p:ph type="pic" idx="2"/>
          </p:nvPr>
        </p:nvPicPr>
        <p:blipFill rotWithShape="1">
          <a:blip r:embed="rId3">
            <a:alphaModFix/>
          </a:blip>
          <a:srcRect l="9872" r="9872"/>
          <a:stretch/>
        </p:blipFill>
        <p:spPr>
          <a:xfrm>
            <a:off x="6305550" y="1244906"/>
            <a:ext cx="5220865" cy="45970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
          <p:cNvSpPr txBox="1">
            <a:spLocks noGrp="1"/>
          </p:cNvSpPr>
          <p:nvPr>
            <p:ph type="ctrTitle"/>
          </p:nvPr>
        </p:nvSpPr>
        <p:spPr>
          <a:xfrm>
            <a:off x="695325" y="1784836"/>
            <a:ext cx="4735091" cy="641123"/>
          </a:xfrm>
          <a:prstGeom prst="rect">
            <a:avLst/>
          </a:prstGeom>
          <a:noFill/>
          <a:ln>
            <a:noFill/>
          </a:ln>
        </p:spPr>
        <p:txBody>
          <a:bodyPr spcFirstLastPara="1" wrap="square" lIns="0" tIns="0" rIns="0" bIns="0" anchor="t" anchorCtr="0">
            <a:normAutofit/>
          </a:bodyPr>
          <a:lstStyle/>
          <a:p>
            <a:pPr marL="0" lvl="0" indent="0" algn="l" rtl="0">
              <a:lnSpc>
                <a:spcPct val="110000"/>
              </a:lnSpc>
              <a:spcBef>
                <a:spcPts val="0"/>
              </a:spcBef>
              <a:spcAft>
                <a:spcPts val="0"/>
              </a:spcAft>
              <a:buClr>
                <a:schemeClr val="accent1"/>
              </a:buClr>
              <a:buSzPts val="3000"/>
              <a:buFont typeface="Century Gothic"/>
              <a:buNone/>
            </a:pPr>
            <a:r>
              <a:rPr lang="es-CL"/>
              <a:t>¿Qué es Data Science?</a:t>
            </a:r>
            <a:endParaRPr/>
          </a:p>
        </p:txBody>
      </p:sp>
      <p:sp>
        <p:nvSpPr>
          <p:cNvPr id="153" name="Google Shape;153;p9"/>
          <p:cNvSpPr txBox="1">
            <a:spLocks noGrp="1"/>
          </p:cNvSpPr>
          <p:nvPr>
            <p:ph type="body" idx="1"/>
          </p:nvPr>
        </p:nvSpPr>
        <p:spPr>
          <a:xfrm>
            <a:off x="695325" y="2678906"/>
            <a:ext cx="4741862" cy="3163094"/>
          </a:xfrm>
          <a:prstGeom prst="rect">
            <a:avLst/>
          </a:prstGeom>
          <a:noFill/>
          <a:ln>
            <a:noFill/>
          </a:ln>
        </p:spPr>
        <p:txBody>
          <a:bodyPr spcFirstLastPara="1" wrap="square" lIns="0" tIns="0" rIns="0" bIns="0" anchor="ctr" anchorCtr="0">
            <a:noAutofit/>
          </a:bodyPr>
          <a:lstStyle/>
          <a:p>
            <a:pPr marL="0" lvl="0" indent="0" algn="l" rtl="0">
              <a:lnSpc>
                <a:spcPct val="123076"/>
              </a:lnSpc>
              <a:spcBef>
                <a:spcPts val="0"/>
              </a:spcBef>
              <a:spcAft>
                <a:spcPts val="0"/>
              </a:spcAft>
              <a:buClr>
                <a:schemeClr val="dk1"/>
              </a:buClr>
              <a:buSzPts val="1300"/>
              <a:buNone/>
            </a:pPr>
            <a:r>
              <a:rPr lang="es-CL"/>
              <a:t>Es un conjunto de técnicas (en un ambiente multidisciplinario) para analizar a partir de los datos lo que sucede en nuestro entorno.</a:t>
            </a:r>
            <a:endParaRPr/>
          </a:p>
          <a:p>
            <a:pPr marL="285750" lvl="0" indent="-203200" algn="l" rtl="0">
              <a:lnSpc>
                <a:spcPct val="123076"/>
              </a:lnSpc>
              <a:spcBef>
                <a:spcPts val="1000"/>
              </a:spcBef>
              <a:spcAft>
                <a:spcPts val="0"/>
              </a:spcAft>
              <a:buClr>
                <a:schemeClr val="dk1"/>
              </a:buClr>
              <a:buSzPts val="1300"/>
              <a:buFont typeface="Arial"/>
              <a:buNone/>
            </a:pPr>
            <a:endParaRPr/>
          </a:p>
        </p:txBody>
      </p:sp>
      <p:pic>
        <p:nvPicPr>
          <p:cNvPr id="154" name="Google Shape;154;p9" descr="Resultado de imagen para data science"/>
          <p:cNvPicPr preferRelativeResize="0">
            <a:picLocks noGrp="1"/>
          </p:cNvPicPr>
          <p:nvPr>
            <p:ph type="pic" idx="2"/>
          </p:nvPr>
        </p:nvPicPr>
        <p:blipFill rotWithShape="1">
          <a:blip r:embed="rId3">
            <a:alphaModFix/>
          </a:blip>
          <a:srcRect l="18115" r="18115"/>
          <a:stretch/>
        </p:blipFill>
        <p:spPr>
          <a:xfrm>
            <a:off x="6305550" y="1244906"/>
            <a:ext cx="5220865" cy="4597094"/>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EPIUC Profesores">
      <a:dk1>
        <a:srgbClr val="595959"/>
      </a:dk1>
      <a:lt1>
        <a:srgbClr val="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2114</Words>
  <Application>Microsoft Office PowerPoint</Application>
  <PresentationFormat>Panorámica</PresentationFormat>
  <Paragraphs>273</Paragraphs>
  <Slides>65</Slides>
  <Notes>65</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65</vt:i4>
      </vt:variant>
    </vt:vector>
  </HeadingPairs>
  <TitlesOfParts>
    <vt:vector size="68" baseType="lpstr">
      <vt:lpstr>Century Gothic</vt:lpstr>
      <vt:lpstr>Arial</vt:lpstr>
      <vt:lpstr>Tema de Office</vt:lpstr>
      <vt:lpstr>Presentación de PowerPoint</vt:lpstr>
      <vt:lpstr>Reglas de oro </vt:lpstr>
      <vt:lpstr>Presentación de PowerPoint</vt:lpstr>
      <vt:lpstr>Presentación de PowerPoint</vt:lpstr>
      <vt:lpstr>¿Qué es Big Data?</vt:lpstr>
      <vt:lpstr>¿Qué es Big Data?</vt:lpstr>
      <vt:lpstr>Big Data – Ejemplos Básicos</vt:lpstr>
      <vt:lpstr>Big Data – Otros Ejemplos</vt:lpstr>
      <vt:lpstr>¿Qué es Data Science?</vt:lpstr>
      <vt:lpstr>¿Qué es Data Science?</vt:lpstr>
      <vt:lpstr>Proceso de Data Science</vt:lpstr>
      <vt:lpstr>Presentación de PowerPoint</vt:lpstr>
      <vt:lpstr>¿Cuándo hablamos correctamente de un proyecto de Big Data?</vt:lpstr>
      <vt:lpstr>Volumen</vt:lpstr>
      <vt:lpstr>Variedad</vt:lpstr>
      <vt:lpstr>Velocidad</vt:lpstr>
      <vt:lpstr>De 3 a 5 V’s de Big Data</vt:lpstr>
      <vt:lpstr>5V´s de Big Data</vt:lpstr>
      <vt:lpstr>De 5 a 7 V’s de Big Data</vt:lpstr>
      <vt:lpstr>7V´s de Big Data</vt:lpstr>
      <vt:lpstr>Presentación de PowerPoint</vt:lpstr>
      <vt:lpstr>Inteligencia Artificial</vt:lpstr>
      <vt:lpstr>Inteligencia Artificial</vt:lpstr>
      <vt:lpstr>Machine Learning</vt:lpstr>
      <vt:lpstr>Deep Learning</vt:lpstr>
      <vt:lpstr>Data Science</vt:lpstr>
      <vt:lpstr>¿Por qué están de moda?</vt:lpstr>
      <vt:lpstr>¿Por qué están de moda?</vt:lpstr>
      <vt:lpstr>Presentación de PowerPoint</vt:lpstr>
      <vt:lpstr>Antes que eso    Preguntemos: ¿Cómo podemos procesar millones de datos si una sola máquina no puede hacerlo?  Obviamente la respuesta es que muchas  máquinas lo hagan, pero ¿cómo?      </vt:lpstr>
      <vt:lpstr>Big Data Landscape  https://mattturck.com/data2021/  </vt:lpstr>
      <vt:lpstr>Presentación de PowerPoint</vt:lpstr>
      <vt:lpstr>Presentación de PowerPoint</vt:lpstr>
      <vt:lpstr>¿Qué es Hadoop?</vt:lpstr>
      <vt:lpstr>¿Qué es Hadoop?</vt:lpstr>
      <vt:lpstr>Ecosistema</vt:lpstr>
      <vt:lpstr>Aspectos relevantes de Hadoop</vt:lpstr>
      <vt:lpstr>Desventajas de Hadoop</vt:lpstr>
      <vt:lpstr>¿Cuándo conviene usarlo?</vt:lpstr>
      <vt:lpstr>Presentación de PowerPoint</vt:lpstr>
      <vt:lpstr>¿Qué es Spark?</vt:lpstr>
      <vt:lpstr>¿Qué es Spark?</vt:lpstr>
      <vt:lpstr>¿Qué es Spark?</vt:lpstr>
      <vt:lpstr>Procesamiento Batch</vt:lpstr>
      <vt:lpstr>Procesamiento Streaming</vt:lpstr>
      <vt:lpstr>Veamos algunos ejemplos  Según tu historial de compra o el de otros clientes que han comprado el mismo producto te muestra otras opciones que “te pueden interesar” antes de terminar la compra.  Cuenta con una aplicación que muestra en tiempo real la carga de combustible y el monto a cancelar, mientras va llenando el estanque.  Varios supermercados entregan cupones, una vez que imprime la boleta, que puedes utilizar en ”tu próxima compra”   </vt:lpstr>
      <vt:lpstr>Presentación de PowerPoint</vt:lpstr>
      <vt:lpstr>Apache Flink</vt:lpstr>
      <vt:lpstr>Apache Kafka</vt:lpstr>
      <vt:lpstr>Evolución de las tecnologías</vt:lpstr>
      <vt:lpstr>Complejidades de Big Data actualmente</vt:lpstr>
      <vt:lpstr>¿Qué podemos hacer?</vt:lpstr>
      <vt:lpstr>Presentación de PowerPoint</vt:lpstr>
      <vt:lpstr>¿Qué son?</vt:lpstr>
      <vt:lpstr>¿Para qué nos sirve?</vt:lpstr>
      <vt:lpstr>Tipos de servicios</vt:lpstr>
      <vt:lpstr>On premises</vt:lpstr>
      <vt:lpstr>Infraestructura como servicio</vt:lpstr>
      <vt:lpstr>Software como servicio</vt:lpstr>
      <vt:lpstr>Tipos de servicios</vt:lpstr>
      <vt:lpstr>¿Qué Podemos hacer con esos servicios?</vt:lpstr>
      <vt:lpstr>Máquinas Virtuales</vt:lpstr>
      <vt:lpstr>Máquinas Virtuales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Néstor Campos</cp:lastModifiedBy>
  <cp:revision>1</cp:revision>
  <dcterms:created xsi:type="dcterms:W3CDTF">2022-01-17T15:11:25Z</dcterms:created>
  <dcterms:modified xsi:type="dcterms:W3CDTF">2022-06-28T02:40:29Z</dcterms:modified>
</cp:coreProperties>
</file>